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  <p:sldMasterId id="2147483666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0" r:id="rId8"/>
    <p:sldId id="274" r:id="rId9"/>
    <p:sldId id="261" r:id="rId10"/>
    <p:sldId id="262" r:id="rId11"/>
    <p:sldId id="263" r:id="rId12"/>
    <p:sldId id="264" r:id="rId13"/>
    <p:sldId id="265" r:id="rId14"/>
    <p:sldId id="283" r:id="rId15"/>
    <p:sldId id="266" r:id="rId16"/>
    <p:sldId id="267" r:id="rId17"/>
    <p:sldId id="268" r:id="rId18"/>
    <p:sldId id="269" r:id="rId19"/>
    <p:sldId id="278" r:id="rId20"/>
    <p:sldId id="270" r:id="rId21"/>
    <p:sldId id="271" r:id="rId22"/>
    <p:sldId id="272" r:id="rId23"/>
    <p:sldId id="273" r:id="rId24"/>
    <p:sldId id="276" r:id="rId25"/>
    <p:sldId id="277" r:id="rId26"/>
    <p:sldId id="284" r:id="rId27"/>
    <p:sldId id="279" r:id="rId28"/>
    <p:sldId id="282" r:id="rId29"/>
    <p:sldId id="281" r:id="rId30"/>
    <p:sldId id="275" r:id="rId31"/>
  </p:sldIdLst>
  <p:sldSz cx="24387175" cy="13716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mic Sans MS" panose="030F0902030302020204" pitchFamily="66" charset="0"/>
      <p:regular r:id="rId37"/>
      <p:bold r:id="rId38"/>
    </p:embeddedFont>
    <p:embeddedFont>
      <p:font typeface="Fira Sans" panose="020B0503050000020004" pitchFamily="34" charset="0"/>
      <p:regular r:id="rId39"/>
      <p:bold r:id="rId39"/>
      <p:italic r:id="rId39"/>
      <p:boldItalic r:id="rId39"/>
    </p:embeddedFont>
    <p:embeddedFont>
      <p:font typeface="Fira Sans ExtraLight" panose="020B0403050000020004" pitchFamily="34" charset="0"/>
      <p:regular r:id="rId39"/>
      <p:bold r:id="rId39"/>
      <p:italic r:id="rId39"/>
      <p:boldItalic r:id="rId39"/>
    </p:embeddedFont>
    <p:embeddedFont>
      <p:font typeface="Fira Sans Light" panose="020B0403050000020004" pitchFamily="34" charset="0"/>
      <p:regular r:id="rId39"/>
      <p:bold r:id="rId39"/>
      <p:italic r:id="rId39"/>
      <p:boldItalic r:id="rId39"/>
    </p:embeddedFont>
    <p:embeddedFont>
      <p:font typeface="Gill Sans" panose="020B0502020104020203" pitchFamily="34" charset="-79"/>
      <p:regular r:id="rId39"/>
      <p:bold r:id="rId39"/>
    </p:embeddedFont>
    <p:embeddedFont>
      <p:font typeface="Helvetica Neue" panose="02000503000000020004" pitchFamily="2" charset="0"/>
      <p:regular r:id="rId39"/>
      <p:bold r:id="rId39"/>
      <p:italic r:id="rId39"/>
      <p:boldItalic r:id="rId39"/>
    </p:embeddedFont>
    <p:embeddedFont>
      <p:font typeface="Trebuchet MS" panose="020B0703020202090204" pitchFamily="34" charset="0"/>
      <p:regular r:id="rId40"/>
      <p:bold r:id="rId41"/>
      <p:italic r:id="rId42"/>
      <p:boldItalic r:id="rId43"/>
    </p:embeddedFont>
    <p:embeddedFont>
      <p:font typeface="Ubuntu Light" panose="020B0504030602030204" pitchFamily="34" charset="0"/>
      <p:regular r:id="rId39"/>
      <p:bold r:id="rId39"/>
      <p:italic r:id="rId39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63" roundtripDataSignature="AMtx7mgNbeaySv1iuPdpx+mKvmgN7K96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E3819B-5CE2-46D2-BBD2-8CF595AFA87D}">
  <a:tblStyle styleId="{D6E3819B-5CE2-46D2-BBD2-8CF595AFA87D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E1F1DF45-9C70-4840-97CA-E00D9BD5397A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>
          <a:top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bottom>
        </a:tcBdr>
      </a:tcStyle>
    </a:band1H>
    <a:band2H>
      <a:tcTxStyle b="off" i="off"/>
      <a:tcStyle>
        <a:tcBdr/>
      </a:tcStyle>
    </a:band2H>
    <a:band1V>
      <a:tcTxStyle b="off" i="off"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1V>
    <a:band2V>
      <a:tcTxStyle b="off" i="off"/>
      <a:tcStyle>
        <a:tcBdr>
          <a:lef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a:top>
        </a:tcBdr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5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722"/>
  </p:normalViewPr>
  <p:slideViewPr>
    <p:cSldViewPr snapToGrid="0" snapToObjects="1">
      <p:cViewPr varScale="1">
        <p:scale>
          <a:sx n="71" d="100"/>
          <a:sy n="71" d="100"/>
        </p:scale>
        <p:origin x="2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NULL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9.fntdata"/><Relationship Id="rId63" Type="http://customschemas.google.com/relationships/presentationmetadata" Target="meta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7.fntdata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font" Target="fonts/font10.fntdata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8" name="Google Shape;1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4" name="Google Shape;2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4" name="Google Shape;3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8596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6aea67892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7" name="Google Shape;327;g76aea6789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6aea67892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g76aea67892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6af776c12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2" name="Google Shape;342;g76af776c1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6af776c12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g76af776c1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8" name="Google Shape;48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5" name="Google Shape;4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5" name="Google Shape;4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1282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25787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5805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51347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6af776c12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2" name="Google Shape;372;g76af776c12_0_2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Nico</a:t>
            </a:r>
            <a:endParaRPr/>
          </a:p>
        </p:txBody>
      </p:sp>
      <p:sp>
        <p:nvSpPr>
          <p:cNvPr id="373" name="Google Shape;373;g76af776c12_0_27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6af776c12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443" y="1143000"/>
            <a:ext cx="54870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7" name="Google Shape;357;g76af776c12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/>
          </a:p>
        </p:txBody>
      </p:sp>
      <p:sp>
        <p:nvSpPr>
          <p:cNvPr id="358" name="Google Shape;358;g76af776c12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4" name="Google Shape;2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1" name="Google Shape;2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0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76aea67892_0_134"/>
          <p:cNvSpPr/>
          <p:nvPr/>
        </p:nvSpPr>
        <p:spPr>
          <a:xfrm>
            <a:off x="861219" y="3595738"/>
            <a:ext cx="25129801" cy="8531700"/>
          </a:xfrm>
          <a:prstGeom prst="roundRect">
            <a:avLst>
              <a:gd name="adj" fmla="val 6683"/>
            </a:avLst>
          </a:prstGeom>
          <a:solidFill>
            <a:srgbClr val="005A83">
              <a:alpha val="8156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g76aea67892_0_134"/>
          <p:cNvSpPr txBox="1">
            <a:spLocks noGrp="1"/>
          </p:cNvSpPr>
          <p:nvPr>
            <p:ph type="ctrTitle"/>
          </p:nvPr>
        </p:nvSpPr>
        <p:spPr>
          <a:xfrm>
            <a:off x="1695847" y="4203903"/>
            <a:ext cx="12286200" cy="4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rial"/>
              <a:buNone/>
              <a:defRPr sz="12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g76aea67892_0_134"/>
          <p:cNvSpPr txBox="1">
            <a:spLocks noGrp="1"/>
          </p:cNvSpPr>
          <p:nvPr>
            <p:ph type="subTitle" idx="1"/>
          </p:nvPr>
        </p:nvSpPr>
        <p:spPr>
          <a:xfrm>
            <a:off x="1695847" y="9308787"/>
            <a:ext cx="14344201" cy="23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/>
            </a:lvl2pPr>
            <a:lvl3pPr lvl="2" algn="ctr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3pPr>
            <a:lvl4pPr lvl="3" algn="ctr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4pPr>
            <a:lvl5pPr lvl="4" algn="ctr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5pPr>
            <a:lvl6pPr lvl="5" algn="ctr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6pPr>
            <a:lvl7pPr lvl="6" algn="ctr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7pPr>
            <a:lvl8pPr lvl="7" algn="ctr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8pPr>
            <a:lvl9pPr lvl="8" algn="ctr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7" name="Google Shape;17;g76aea67892_0_134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g76aea67892_0_13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" name="Google Shape;19;g76aea67892_0_1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95847" y="1224115"/>
            <a:ext cx="6612394" cy="1755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g76aea67892_0_134" descr="A picture containing cable, necklace, knot&#10;&#10;Description automatically generated"/>
          <p:cNvPicPr preferRelativeResize="0"/>
          <p:nvPr/>
        </p:nvPicPr>
        <p:blipFill rotWithShape="1">
          <a:blip r:embed="rId3">
            <a:alphaModFix amt="28000"/>
          </a:blip>
          <a:srcRect/>
          <a:stretch/>
        </p:blipFill>
        <p:spPr>
          <a:xfrm rot="-5098989">
            <a:off x="19097666" y="7495833"/>
            <a:ext cx="5031754" cy="503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g76aea67892_0_134" descr="A picture containing cable, necklace, knot&#10;&#10;Description automatically generated"/>
          <p:cNvPicPr preferRelativeResize="0"/>
          <p:nvPr/>
        </p:nvPicPr>
        <p:blipFill rotWithShape="1">
          <a:blip r:embed="rId3">
            <a:alphaModFix amt="28000"/>
          </a:blip>
          <a:srcRect/>
          <a:stretch/>
        </p:blipFill>
        <p:spPr>
          <a:xfrm rot="-5098989">
            <a:off x="12290465" y="2043299"/>
            <a:ext cx="5031754" cy="503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g76aea67892_0_134" descr="A picture containing cable, necklace, knot&#10;&#10;Description automatically generated"/>
          <p:cNvPicPr preferRelativeResize="0"/>
          <p:nvPr/>
        </p:nvPicPr>
        <p:blipFill rotWithShape="1">
          <a:blip r:embed="rId3">
            <a:alphaModFix amt="28000"/>
          </a:blip>
          <a:srcRect/>
          <a:stretch/>
        </p:blipFill>
        <p:spPr>
          <a:xfrm rot="-5098989">
            <a:off x="21790063" y="5444757"/>
            <a:ext cx="3699540" cy="3699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76aea67892_0_116"/>
          <p:cNvSpPr txBox="1">
            <a:spLocks noGrp="1"/>
          </p:cNvSpPr>
          <p:nvPr>
            <p:ph type="title"/>
          </p:nvPr>
        </p:nvSpPr>
        <p:spPr>
          <a:xfrm>
            <a:off x="1307504" y="1200400"/>
            <a:ext cx="16982999" cy="109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endParaRPr/>
          </a:p>
        </p:txBody>
      </p:sp>
      <p:sp>
        <p:nvSpPr>
          <p:cNvPr id="56" name="Google Shape;56;g76aea67892_0_116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6aea67892_0_119"/>
          <p:cNvSpPr/>
          <p:nvPr/>
        </p:nvSpPr>
        <p:spPr>
          <a:xfrm>
            <a:off x="12193588" y="-333"/>
            <a:ext cx="121935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76aea67892_0_119"/>
          <p:cNvSpPr txBox="1">
            <a:spLocks noGrp="1"/>
          </p:cNvSpPr>
          <p:nvPr>
            <p:ph type="title"/>
          </p:nvPr>
        </p:nvSpPr>
        <p:spPr>
          <a:xfrm>
            <a:off x="708092" y="3288467"/>
            <a:ext cx="10788600" cy="3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60" name="Google Shape;60;g76aea67892_0_119"/>
          <p:cNvSpPr txBox="1">
            <a:spLocks noGrp="1"/>
          </p:cNvSpPr>
          <p:nvPr>
            <p:ph type="subTitle" idx="1"/>
          </p:nvPr>
        </p:nvSpPr>
        <p:spPr>
          <a:xfrm>
            <a:off x="708092" y="7474867"/>
            <a:ext cx="10788600" cy="3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61" name="Google Shape;61;g76aea67892_0_119"/>
          <p:cNvSpPr txBox="1">
            <a:spLocks noGrp="1"/>
          </p:cNvSpPr>
          <p:nvPr>
            <p:ph type="body" idx="2"/>
          </p:nvPr>
        </p:nvSpPr>
        <p:spPr>
          <a:xfrm>
            <a:off x="13173716" y="1930867"/>
            <a:ext cx="10233300" cy="98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457200" lvl="0" indent="-533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g76aea67892_0_119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6aea67892_0_125"/>
          <p:cNvSpPr txBox="1">
            <a:spLocks noGrp="1"/>
          </p:cNvSpPr>
          <p:nvPr>
            <p:ph type="body" idx="1"/>
          </p:nvPr>
        </p:nvSpPr>
        <p:spPr>
          <a:xfrm>
            <a:off x="831308" y="11281533"/>
            <a:ext cx="15999001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>
            <a:endParaRPr/>
          </a:p>
        </p:txBody>
      </p:sp>
      <p:sp>
        <p:nvSpPr>
          <p:cNvPr id="65" name="Google Shape;65;g76aea67892_0_125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6aea67892_0_128"/>
          <p:cNvSpPr txBox="1">
            <a:spLocks noGrp="1"/>
          </p:cNvSpPr>
          <p:nvPr>
            <p:ph type="title" hasCustomPrompt="1"/>
          </p:nvPr>
        </p:nvSpPr>
        <p:spPr>
          <a:xfrm>
            <a:off x="831308" y="2949667"/>
            <a:ext cx="22724700" cy="52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68" name="Google Shape;68;g76aea67892_0_128"/>
          <p:cNvSpPr txBox="1">
            <a:spLocks noGrp="1"/>
          </p:cNvSpPr>
          <p:nvPr>
            <p:ph type="body" idx="1"/>
          </p:nvPr>
        </p:nvSpPr>
        <p:spPr>
          <a:xfrm>
            <a:off x="831308" y="8405933"/>
            <a:ext cx="22724700" cy="3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marL="457200" lvl="0" indent="-533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ctr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ctr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g76aea67892_0_128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g76af776c12_0_404" descr="Shape 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62432" y="12723166"/>
            <a:ext cx="534342" cy="5153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g76af776c12_0_404"/>
          <p:cNvCxnSpPr/>
          <p:nvPr/>
        </p:nvCxnSpPr>
        <p:spPr>
          <a:xfrm>
            <a:off x="2152824" y="8954318"/>
            <a:ext cx="6231300" cy="0"/>
          </a:xfrm>
          <a:prstGeom prst="straightConnector1">
            <a:avLst/>
          </a:prstGeom>
          <a:noFill/>
          <a:ln w="9525" cap="flat" cmpd="sng">
            <a:solidFill>
              <a:srgbClr val="4FC7E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" name="Google Shape;83;g76af776c12_0_404"/>
          <p:cNvSpPr txBox="1"/>
          <p:nvPr/>
        </p:nvSpPr>
        <p:spPr>
          <a:xfrm>
            <a:off x="381316" y="12690933"/>
            <a:ext cx="46935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Fira Sans Light"/>
              <a:buNone/>
            </a:pPr>
            <a:r>
              <a:rPr lang="en-US" sz="2100" b="0" i="0" u="none" strike="noStrike" cap="non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Copyright © 2019 ModusBox, Inc.</a:t>
            </a:r>
            <a:endParaRPr sz="3700"/>
          </a:p>
        </p:txBody>
      </p:sp>
      <p:pic>
        <p:nvPicPr>
          <p:cNvPr id="84" name="Google Shape;84;g76af776c12_0_404" descr="Shape 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6740" y="2339533"/>
            <a:ext cx="10229603" cy="2374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76af776c12_0_404" descr="Shape 18"/>
          <p:cNvPicPr preferRelativeResize="0"/>
          <p:nvPr/>
        </p:nvPicPr>
        <p:blipFill rotWithShape="1">
          <a:blip r:embed="rId3">
            <a:alphaModFix amt="5000"/>
          </a:blip>
          <a:srcRect/>
          <a:stretch/>
        </p:blipFill>
        <p:spPr>
          <a:xfrm>
            <a:off x="11802140" y="1310397"/>
            <a:ext cx="11078131" cy="1068547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76af776c12_0_404"/>
          <p:cNvSpPr txBox="1">
            <a:spLocks noGrp="1"/>
          </p:cNvSpPr>
          <p:nvPr>
            <p:ph type="body" idx="1"/>
          </p:nvPr>
        </p:nvSpPr>
        <p:spPr>
          <a:xfrm>
            <a:off x="1894580" y="9062651"/>
            <a:ext cx="21413100" cy="21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Font typeface="Fira Sans ExtraLight"/>
              <a:buNone/>
              <a:defRPr>
                <a:solidFill>
                  <a:srgbClr val="F9F9F9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1pPr>
            <a:lvl2pPr marL="91440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Font typeface="Fira Sans ExtraLight"/>
              <a:buNone/>
              <a:defRPr>
                <a:solidFill>
                  <a:srgbClr val="F9F9F9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2pPr>
            <a:lvl3pPr marL="137160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Font typeface="Fira Sans ExtraLight"/>
              <a:buNone/>
              <a:defRPr>
                <a:solidFill>
                  <a:srgbClr val="F9F9F9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3pPr>
            <a:lvl4pPr marL="182880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Font typeface="Fira Sans ExtraLight"/>
              <a:buNone/>
              <a:defRPr>
                <a:solidFill>
                  <a:srgbClr val="F9F9F9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4pPr>
            <a:lvl5pPr marL="228600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Font typeface="Fira Sans ExtraLight"/>
              <a:buNone/>
              <a:defRPr>
                <a:solidFill>
                  <a:srgbClr val="F9F9F9"/>
                </a:solidFill>
                <a:latin typeface="Fira Sans ExtraLight"/>
                <a:ea typeface="Fira Sans ExtraLight"/>
                <a:cs typeface="Fira Sans ExtraLight"/>
                <a:sym typeface="Fira Sans ExtraLight"/>
              </a:defRPr>
            </a:lvl5pPr>
            <a:lvl6pPr marL="2743200" lvl="5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marL="3200400" lvl="6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marL="3657600" lvl="7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marL="4114800" lvl="8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g76af776c12_0_404"/>
          <p:cNvSpPr txBox="1">
            <a:spLocks noGrp="1"/>
          </p:cNvSpPr>
          <p:nvPr>
            <p:ph type="title"/>
          </p:nvPr>
        </p:nvSpPr>
        <p:spPr>
          <a:xfrm>
            <a:off x="1787766" y="6920563"/>
            <a:ext cx="21413100" cy="19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8000"/>
              <a:buFont typeface="Ubuntu Light"/>
              <a:buNone/>
              <a:defRPr sz="8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76af776c12_0_404"/>
          <p:cNvSpPr txBox="1">
            <a:spLocks noGrp="1"/>
          </p:cNvSpPr>
          <p:nvPr>
            <p:ph type="sldNum" idx="12"/>
          </p:nvPr>
        </p:nvSpPr>
        <p:spPr>
          <a:xfrm>
            <a:off x="11787135" y="12265699"/>
            <a:ext cx="5690400" cy="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6af776c12_0_413"/>
          <p:cNvSpPr txBox="1">
            <a:spLocks noGrp="1"/>
          </p:cNvSpPr>
          <p:nvPr>
            <p:ph type="title"/>
          </p:nvPr>
        </p:nvSpPr>
        <p:spPr>
          <a:xfrm>
            <a:off x="726095" y="872965"/>
            <a:ext cx="22724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g76af776c12_0_413"/>
          <p:cNvSpPr txBox="1"/>
          <p:nvPr/>
        </p:nvSpPr>
        <p:spPr>
          <a:xfrm>
            <a:off x="10921971" y="12522925"/>
            <a:ext cx="3153300" cy="104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6af776c12_0_416"/>
          <p:cNvSpPr txBox="1">
            <a:spLocks noGrp="1"/>
          </p:cNvSpPr>
          <p:nvPr>
            <p:ph type="title"/>
          </p:nvPr>
        </p:nvSpPr>
        <p:spPr>
          <a:xfrm>
            <a:off x="1162535" y="1404312"/>
            <a:ext cx="22062000" cy="23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Ubuntu Light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700"/>
              <a:buFont typeface="Ubuntu Light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700"/>
              <a:buFont typeface="Ubuntu Light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700"/>
              <a:buFont typeface="Ubuntu Light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700"/>
              <a:buFont typeface="Ubuntu Light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700"/>
              <a:buFont typeface="Ubuntu Light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700"/>
              <a:buFont typeface="Ubuntu Light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700"/>
              <a:buFont typeface="Ubuntu Light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3700"/>
              <a:buFont typeface="Ubuntu Light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g76af776c12_0_416"/>
          <p:cNvSpPr txBox="1">
            <a:spLocks noGrp="1"/>
          </p:cNvSpPr>
          <p:nvPr>
            <p:ph type="body" idx="1"/>
          </p:nvPr>
        </p:nvSpPr>
        <p:spPr>
          <a:xfrm>
            <a:off x="1162538" y="4681728"/>
            <a:ext cx="22062000" cy="7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>
            <a:lvl1pPr marL="457200" lvl="0" indent="-5080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4400"/>
              <a:buChar char="◼"/>
              <a:defRPr/>
            </a:lvl1pPr>
            <a:lvl2pPr marL="914400" lvl="1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0"/>
              <a:buChar char="◼"/>
              <a:defRPr/>
            </a:lvl2pPr>
            <a:lvl3pPr marL="1371600" lvl="2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0"/>
              <a:buChar char="◼"/>
              <a:defRPr/>
            </a:lvl3pPr>
            <a:lvl4pPr marL="1828800" lvl="3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0"/>
              <a:buChar char="◼"/>
              <a:defRPr/>
            </a:lvl4pPr>
            <a:lvl5pPr marL="2286000" lvl="4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0"/>
              <a:buChar char="◼"/>
              <a:defRPr/>
            </a:lvl5pPr>
            <a:lvl6pPr marL="2743200" lvl="5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0"/>
              <a:buChar char="◼"/>
              <a:defRPr/>
            </a:lvl6pPr>
            <a:lvl7pPr marL="3200400" lvl="6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0"/>
              <a:buChar char="◼"/>
              <a:defRPr/>
            </a:lvl7pPr>
            <a:lvl8pPr marL="3657600" lvl="7" indent="-5080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4400"/>
              <a:buChar char="◼"/>
              <a:defRPr/>
            </a:lvl8pPr>
            <a:lvl9pPr marL="4114800" lvl="8" indent="-5080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4400"/>
              <a:buChar char="◼"/>
              <a:defRPr/>
            </a:lvl9pPr>
          </a:lstStyle>
          <a:p>
            <a:endParaRPr/>
          </a:p>
        </p:txBody>
      </p:sp>
      <p:sp>
        <p:nvSpPr>
          <p:cNvPr id="95" name="Google Shape;95;g76af776c12_0_416"/>
          <p:cNvSpPr txBox="1">
            <a:spLocks noGrp="1"/>
          </p:cNvSpPr>
          <p:nvPr>
            <p:ph type="dt" idx="10"/>
          </p:nvPr>
        </p:nvSpPr>
        <p:spPr>
          <a:xfrm>
            <a:off x="15213885" y="12847829"/>
            <a:ext cx="56904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g76af776c12_0_416"/>
          <p:cNvSpPr txBox="1">
            <a:spLocks noGrp="1"/>
          </p:cNvSpPr>
          <p:nvPr>
            <p:ph type="sldNum" idx="12"/>
          </p:nvPr>
        </p:nvSpPr>
        <p:spPr>
          <a:xfrm>
            <a:off x="21119350" y="12847829"/>
            <a:ext cx="2105100" cy="7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g76af776c12_0_416"/>
          <p:cNvSpPr txBox="1"/>
          <p:nvPr/>
        </p:nvSpPr>
        <p:spPr>
          <a:xfrm>
            <a:off x="10643261" y="12610010"/>
            <a:ext cx="2891700" cy="96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875" tIns="121875" rIns="12187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6af776c12_0_425"/>
          <p:cNvSpPr txBox="1">
            <a:spLocks noGrp="1"/>
          </p:cNvSpPr>
          <p:nvPr>
            <p:ph type="body" idx="1"/>
          </p:nvPr>
        </p:nvSpPr>
        <p:spPr>
          <a:xfrm>
            <a:off x="3295237" y="3047715"/>
            <a:ext cx="18442500" cy="8403900"/>
          </a:xfrm>
          <a:prstGeom prst="rect">
            <a:avLst/>
          </a:prstGeom>
          <a:solidFill>
            <a:srgbClr val="515050">
              <a:alpha val="69800"/>
            </a:srgbClr>
          </a:solidFill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5334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g76af776c12_0_425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g76af776c12_0_425"/>
          <p:cNvSpPr txBox="1">
            <a:spLocks noGrp="1"/>
          </p:cNvSpPr>
          <p:nvPr>
            <p:ph type="title"/>
          </p:nvPr>
        </p:nvSpPr>
        <p:spPr>
          <a:xfrm>
            <a:off x="3295237" y="730251"/>
            <a:ext cx="184425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E7F0"/>
              </a:buClr>
              <a:buSzPts val="7200"/>
              <a:buFont typeface="Calibri"/>
              <a:buNone/>
              <a:defRPr sz="7200" b="0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9pPr>
          </a:lstStyle>
          <a:p>
            <a:endParaRPr/>
          </a:p>
        </p:txBody>
      </p:sp>
      <p:sp>
        <p:nvSpPr>
          <p:cNvPr id="105" name="Google Shape;105;g76af776c12_0_425"/>
          <p:cNvSpPr txBox="1"/>
          <p:nvPr/>
        </p:nvSpPr>
        <p:spPr>
          <a:xfrm>
            <a:off x="1568652" y="12562064"/>
            <a:ext cx="551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PI-6	April 2019</a:t>
            </a:r>
            <a:endParaRPr sz="370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6af776c12_0_430"/>
          <p:cNvSpPr txBox="1"/>
          <p:nvPr/>
        </p:nvSpPr>
        <p:spPr>
          <a:xfrm>
            <a:off x="1589852" y="3178413"/>
            <a:ext cx="9594000" cy="9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E7F0"/>
              </a:buClr>
              <a:buSzPts val="4800"/>
              <a:buFont typeface="Calibri"/>
              <a:buNone/>
            </a:pPr>
            <a:r>
              <a:rPr lang="en-US" sz="4800" b="0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rPr>
              <a:t>Supporting Adoption &amp; Deployment </a:t>
            </a:r>
            <a:endParaRPr sz="3700"/>
          </a:p>
        </p:txBody>
      </p:sp>
      <p:cxnSp>
        <p:nvCxnSpPr>
          <p:cNvPr id="108" name="Google Shape;108;g76af776c12_0_430"/>
          <p:cNvCxnSpPr/>
          <p:nvPr/>
        </p:nvCxnSpPr>
        <p:spPr>
          <a:xfrm>
            <a:off x="1803635" y="3000613"/>
            <a:ext cx="7011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9" name="Google Shape;109;g76af776c12_0_430"/>
          <p:cNvSpPr txBox="1"/>
          <p:nvPr/>
        </p:nvSpPr>
        <p:spPr>
          <a:xfrm>
            <a:off x="1589850" y="1520043"/>
            <a:ext cx="80946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Font typeface="Calibri"/>
              <a:buNone/>
            </a:pPr>
            <a:r>
              <a:rPr lang="en-US" sz="7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Mojaloop </a:t>
            </a:r>
            <a:r>
              <a:rPr lang="en-US" sz="4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Phase3 Kick-off</a:t>
            </a:r>
            <a:endParaRPr sz="3700"/>
          </a:p>
        </p:txBody>
      </p:sp>
      <p:sp>
        <p:nvSpPr>
          <p:cNvPr id="110" name="Google Shape;110;g76af776c12_0_430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pty Slide">
  <p:cSld name="Empty Slid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6af776c12_0_435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g76af776c12_0_435"/>
          <p:cNvSpPr txBox="1"/>
          <p:nvPr/>
        </p:nvSpPr>
        <p:spPr>
          <a:xfrm>
            <a:off x="1568652" y="12562064"/>
            <a:ext cx="551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PI-6	April 2019</a:t>
            </a:r>
            <a:endParaRPr sz="37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g76aea67892_0_144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7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g76aea67892_0_144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76aea67892_0_144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00" cy="8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76aea67892_0_144"/>
          <p:cNvSpPr txBox="1">
            <a:spLocks noGrp="1"/>
          </p:cNvSpPr>
          <p:nvPr>
            <p:ph type="ftr" idx="11"/>
          </p:nvPr>
        </p:nvSpPr>
        <p:spPr>
          <a:xfrm>
            <a:off x="8078252" y="12712701"/>
            <a:ext cx="8230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g76aea67892_0_14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2 Snapshots">
  <p:cSld name="Title &amp; 2 Snapsho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6af776c12_0_438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g76af776c12_0_438"/>
          <p:cNvSpPr>
            <a:spLocks noGrp="1"/>
          </p:cNvSpPr>
          <p:nvPr>
            <p:ph type="pic" idx="2"/>
          </p:nvPr>
        </p:nvSpPr>
        <p:spPr>
          <a:xfrm>
            <a:off x="11937917" y="6912080"/>
            <a:ext cx="12449700" cy="6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g76af776c12_0_438"/>
          <p:cNvSpPr>
            <a:spLocks noGrp="1"/>
          </p:cNvSpPr>
          <p:nvPr>
            <p:ph type="pic" idx="3"/>
          </p:nvPr>
        </p:nvSpPr>
        <p:spPr>
          <a:xfrm>
            <a:off x="3" y="1219200"/>
            <a:ext cx="12449700" cy="68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g76af776c12_0_438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124503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ctr" anchorCtr="1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1E7F0"/>
              </a:buClr>
              <a:buSzPts val="5600"/>
              <a:buFont typeface="Arial"/>
              <a:buNone/>
              <a:defRPr sz="5600" b="0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g76af776c12_0_438"/>
          <p:cNvSpPr txBox="1"/>
          <p:nvPr/>
        </p:nvSpPr>
        <p:spPr>
          <a:xfrm>
            <a:off x="1568652" y="12562064"/>
            <a:ext cx="551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PI-6	April 2019</a:t>
            </a:r>
            <a:endParaRPr sz="37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>
  <p:cSld name="Two Conte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6af776c12_0_444"/>
          <p:cNvSpPr txBox="1">
            <a:spLocks noGrp="1"/>
          </p:cNvSpPr>
          <p:nvPr>
            <p:ph type="body" idx="1"/>
          </p:nvPr>
        </p:nvSpPr>
        <p:spPr>
          <a:xfrm>
            <a:off x="1676618" y="3651251"/>
            <a:ext cx="10364400" cy="87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g76af776c12_0_444"/>
          <p:cNvSpPr txBox="1">
            <a:spLocks noGrp="1"/>
          </p:cNvSpPr>
          <p:nvPr>
            <p:ph type="body" idx="2"/>
          </p:nvPr>
        </p:nvSpPr>
        <p:spPr>
          <a:xfrm>
            <a:off x="12346007" y="3651251"/>
            <a:ext cx="10364400" cy="87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g76af776c12_0_444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g76af776c12_0_444"/>
          <p:cNvSpPr txBox="1">
            <a:spLocks noGrp="1"/>
          </p:cNvSpPr>
          <p:nvPr>
            <p:ph type="title"/>
          </p:nvPr>
        </p:nvSpPr>
        <p:spPr>
          <a:xfrm>
            <a:off x="2646267" y="816693"/>
            <a:ext cx="19810500" cy="10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sz="8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9pPr>
          </a:lstStyle>
          <a:p>
            <a:endParaRPr/>
          </a:p>
        </p:txBody>
      </p:sp>
      <p:sp>
        <p:nvSpPr>
          <p:cNvPr id="125" name="Google Shape;125;g76af776c12_0_444"/>
          <p:cNvSpPr txBox="1"/>
          <p:nvPr/>
        </p:nvSpPr>
        <p:spPr>
          <a:xfrm>
            <a:off x="1568652" y="12562064"/>
            <a:ext cx="551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PI-6	April 2019</a:t>
            </a:r>
            <a:endParaRPr sz="37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Description Content">
  <p:cSld name="Title and Description Conten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6af776c12_0_450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" name="Google Shape;128;g76af776c12_0_450"/>
          <p:cNvSpPr txBox="1"/>
          <p:nvPr/>
        </p:nvSpPr>
        <p:spPr>
          <a:xfrm>
            <a:off x="2646267" y="2700587"/>
            <a:ext cx="19810500" cy="8603100"/>
          </a:xfrm>
          <a:prstGeom prst="rect">
            <a:avLst/>
          </a:prstGeom>
          <a:solidFill>
            <a:srgbClr val="515050">
              <a:alpha val="6980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endParaRPr sz="4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76af776c12_0_450"/>
          <p:cNvSpPr txBox="1">
            <a:spLocks noGrp="1"/>
          </p:cNvSpPr>
          <p:nvPr>
            <p:ph type="body" idx="1"/>
          </p:nvPr>
        </p:nvSpPr>
        <p:spPr>
          <a:xfrm>
            <a:off x="3213517" y="3416877"/>
            <a:ext cx="7964100" cy="3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lphaLcPeriod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g76af776c12_0_450"/>
          <p:cNvSpPr txBox="1">
            <a:spLocks noGrp="1"/>
          </p:cNvSpPr>
          <p:nvPr>
            <p:ph type="body" idx="2"/>
          </p:nvPr>
        </p:nvSpPr>
        <p:spPr>
          <a:xfrm>
            <a:off x="3213517" y="7818760"/>
            <a:ext cx="7964100" cy="3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lphaLcPeriod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" name="Google Shape;131;g76af776c12_0_450"/>
          <p:cNvSpPr txBox="1">
            <a:spLocks noGrp="1"/>
          </p:cNvSpPr>
          <p:nvPr>
            <p:ph type="body" idx="3"/>
          </p:nvPr>
        </p:nvSpPr>
        <p:spPr>
          <a:xfrm>
            <a:off x="13568828" y="3416877"/>
            <a:ext cx="7964100" cy="3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lphaLcPeriod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" name="Google Shape;132;g76af776c12_0_450"/>
          <p:cNvSpPr txBox="1">
            <a:spLocks noGrp="1"/>
          </p:cNvSpPr>
          <p:nvPr>
            <p:ph type="body" idx="4"/>
          </p:nvPr>
        </p:nvSpPr>
        <p:spPr>
          <a:xfrm>
            <a:off x="13568828" y="7818760"/>
            <a:ext cx="7964100" cy="3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lphaLcPeriod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" name="Google Shape;133;g76af776c12_0_450"/>
          <p:cNvSpPr txBox="1">
            <a:spLocks noGrp="1"/>
          </p:cNvSpPr>
          <p:nvPr>
            <p:ph type="body" idx="5"/>
          </p:nvPr>
        </p:nvSpPr>
        <p:spPr>
          <a:xfrm>
            <a:off x="3213517" y="2701925"/>
            <a:ext cx="79641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1E7F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" name="Google Shape;134;g76af776c12_0_450"/>
          <p:cNvSpPr txBox="1">
            <a:spLocks noGrp="1"/>
          </p:cNvSpPr>
          <p:nvPr>
            <p:ph type="body" idx="6"/>
          </p:nvPr>
        </p:nvSpPr>
        <p:spPr>
          <a:xfrm>
            <a:off x="3213517" y="7119651"/>
            <a:ext cx="79641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1E7F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g76af776c12_0_450"/>
          <p:cNvSpPr txBox="1">
            <a:spLocks noGrp="1"/>
          </p:cNvSpPr>
          <p:nvPr>
            <p:ph type="body" idx="7"/>
          </p:nvPr>
        </p:nvSpPr>
        <p:spPr>
          <a:xfrm>
            <a:off x="13568828" y="2713629"/>
            <a:ext cx="79641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1E7F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g76af776c12_0_450"/>
          <p:cNvSpPr txBox="1">
            <a:spLocks noGrp="1"/>
          </p:cNvSpPr>
          <p:nvPr>
            <p:ph type="body" idx="8"/>
          </p:nvPr>
        </p:nvSpPr>
        <p:spPr>
          <a:xfrm>
            <a:off x="13568828" y="7129214"/>
            <a:ext cx="7964100" cy="6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61E7F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g76af776c12_0_450"/>
          <p:cNvSpPr txBox="1">
            <a:spLocks noGrp="1"/>
          </p:cNvSpPr>
          <p:nvPr>
            <p:ph type="title"/>
          </p:nvPr>
        </p:nvSpPr>
        <p:spPr>
          <a:xfrm>
            <a:off x="2646270" y="730251"/>
            <a:ext cx="19779300" cy="11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ctr" anchorCtr="1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E7F0"/>
              </a:buClr>
              <a:buSzPts val="7200"/>
              <a:buFont typeface="Calibri"/>
              <a:buNone/>
              <a:defRPr sz="7200" b="0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9pPr>
          </a:lstStyle>
          <a:p>
            <a:endParaRPr/>
          </a:p>
        </p:txBody>
      </p:sp>
      <p:sp>
        <p:nvSpPr>
          <p:cNvPr id="138" name="Google Shape;138;g76af776c12_0_450"/>
          <p:cNvSpPr txBox="1"/>
          <p:nvPr/>
        </p:nvSpPr>
        <p:spPr>
          <a:xfrm>
            <a:off x="1568652" y="12562064"/>
            <a:ext cx="551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PI-6	April 2019</a:t>
            </a:r>
            <a:endParaRPr sz="370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>
  <p:cSld name="Picture with Ca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6af776c12_0_463"/>
          <p:cNvSpPr txBox="1">
            <a:spLocks noGrp="1"/>
          </p:cNvSpPr>
          <p:nvPr>
            <p:ph type="title"/>
          </p:nvPr>
        </p:nvSpPr>
        <p:spPr>
          <a:xfrm>
            <a:off x="1679795" y="914400"/>
            <a:ext cx="7865700" cy="3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E7F0"/>
              </a:buClr>
              <a:buSzPts val="6400"/>
              <a:buFont typeface="Calibri"/>
              <a:buNone/>
              <a:defRPr sz="6400" b="0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9pPr>
          </a:lstStyle>
          <a:p>
            <a:endParaRPr/>
          </a:p>
        </p:txBody>
      </p:sp>
      <p:sp>
        <p:nvSpPr>
          <p:cNvPr id="141" name="Google Shape;141;g76af776c12_0_463"/>
          <p:cNvSpPr>
            <a:spLocks noGrp="1"/>
          </p:cNvSpPr>
          <p:nvPr>
            <p:ph type="pic" idx="2"/>
          </p:nvPr>
        </p:nvSpPr>
        <p:spPr>
          <a:xfrm>
            <a:off x="10367726" y="1974851"/>
            <a:ext cx="12346500" cy="9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g76af776c12_0_463"/>
          <p:cNvSpPr txBox="1">
            <a:spLocks noGrp="1"/>
          </p:cNvSpPr>
          <p:nvPr>
            <p:ph type="body" idx="1"/>
          </p:nvPr>
        </p:nvSpPr>
        <p:spPr>
          <a:xfrm>
            <a:off x="1679795" y="4114800"/>
            <a:ext cx="7865700" cy="76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" name="Google Shape;143;g76af776c12_0_463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g76af776c12_0_463"/>
          <p:cNvSpPr txBox="1"/>
          <p:nvPr/>
        </p:nvSpPr>
        <p:spPr>
          <a:xfrm>
            <a:off x="1568652" y="12562064"/>
            <a:ext cx="551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PI-6	April 2019</a:t>
            </a:r>
            <a:endParaRPr sz="37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Table">
  <p:cSld name="Title and Tabl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6af776c12_0_469"/>
          <p:cNvSpPr>
            <a:spLocks noGrp="1"/>
          </p:cNvSpPr>
          <p:nvPr>
            <p:ph type="tbl" idx="2"/>
          </p:nvPr>
        </p:nvSpPr>
        <p:spPr>
          <a:xfrm>
            <a:off x="3048397" y="2968627"/>
            <a:ext cx="16943700" cy="80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7" name="Google Shape;147;g76af776c12_0_469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g76af776c12_0_469"/>
          <p:cNvSpPr txBox="1">
            <a:spLocks noGrp="1"/>
          </p:cNvSpPr>
          <p:nvPr>
            <p:ph type="title"/>
          </p:nvPr>
        </p:nvSpPr>
        <p:spPr>
          <a:xfrm>
            <a:off x="3048397" y="730251"/>
            <a:ext cx="169437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E7F0"/>
              </a:buClr>
              <a:buSzPts val="7200"/>
              <a:buFont typeface="Calibri"/>
              <a:buNone/>
              <a:defRPr sz="7200" b="0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9pPr>
          </a:lstStyle>
          <a:p>
            <a:endParaRPr/>
          </a:p>
        </p:txBody>
      </p:sp>
      <p:sp>
        <p:nvSpPr>
          <p:cNvPr id="149" name="Google Shape;149;g76af776c12_0_469"/>
          <p:cNvSpPr txBox="1"/>
          <p:nvPr/>
        </p:nvSpPr>
        <p:spPr>
          <a:xfrm>
            <a:off x="1568652" y="12562064"/>
            <a:ext cx="551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PI-6	April 2019</a:t>
            </a:r>
            <a:endParaRPr sz="370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Picture">
  <p:cSld name="Title and Picture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6af776c12_0_474"/>
          <p:cNvSpPr txBox="1">
            <a:spLocks noGrp="1"/>
          </p:cNvSpPr>
          <p:nvPr>
            <p:ph type="title"/>
          </p:nvPr>
        </p:nvSpPr>
        <p:spPr>
          <a:xfrm>
            <a:off x="1713567" y="0"/>
            <a:ext cx="20918700" cy="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E7F0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9pPr>
          </a:lstStyle>
          <a:p>
            <a:endParaRPr/>
          </a:p>
        </p:txBody>
      </p:sp>
      <p:sp>
        <p:nvSpPr>
          <p:cNvPr id="152" name="Google Shape;152;g76af776c12_0_474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g76af776c12_0_474"/>
          <p:cNvSpPr>
            <a:spLocks noGrp="1"/>
          </p:cNvSpPr>
          <p:nvPr>
            <p:ph type="pic" idx="2"/>
          </p:nvPr>
        </p:nvSpPr>
        <p:spPr>
          <a:xfrm>
            <a:off x="1713567" y="1145309"/>
            <a:ext cx="20918700" cy="113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sz="5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-2">
  <p:cSld name="Divider Slide-2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g76af776c12_0_4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76af776c12_0_478"/>
          <p:cNvSpPr txBox="1"/>
          <p:nvPr/>
        </p:nvSpPr>
        <p:spPr>
          <a:xfrm>
            <a:off x="22527031" y="13118840"/>
            <a:ext cx="492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76af776c12_0_478"/>
          <p:cNvSpPr/>
          <p:nvPr/>
        </p:nvSpPr>
        <p:spPr>
          <a:xfrm>
            <a:off x="3" y="3"/>
            <a:ext cx="4794300" cy="4793700"/>
          </a:xfrm>
          <a:prstGeom prst="rect">
            <a:avLst/>
          </a:prstGeom>
          <a:gradFill>
            <a:gsLst>
              <a:gs pos="0">
                <a:srgbClr val="689BA9"/>
              </a:gs>
              <a:gs pos="100000">
                <a:srgbClr val="2D6486"/>
              </a:gs>
            </a:gsLst>
            <a:lin ang="5400012" scaled="0"/>
          </a:gra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g76af776c12_0_4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0378" y="148419"/>
            <a:ext cx="3016495" cy="301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76af776c12_0_4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443" y="3103251"/>
            <a:ext cx="3885094" cy="103378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76af776c12_0_478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1pPr>
            <a:lvl2pPr marL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2pPr>
            <a:lvl3pPr marL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3pPr>
            <a:lvl4pPr marL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4pPr>
            <a:lvl5pPr marL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5pPr>
            <a:lvl6pPr marL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6pPr>
            <a:lvl7pPr marL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7pPr>
            <a:lvl8pPr marL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8pPr>
            <a:lvl9pPr marL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>
                <a:solidFill>
                  <a:srgbClr val="BFBFB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g76af776c12_0_478"/>
          <p:cNvSpPr txBox="1"/>
          <p:nvPr/>
        </p:nvSpPr>
        <p:spPr>
          <a:xfrm>
            <a:off x="1568652" y="12562064"/>
            <a:ext cx="551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PI-6	April 2019</a:t>
            </a:r>
            <a:endParaRPr sz="3700"/>
          </a:p>
        </p:txBody>
      </p:sp>
      <p:sp>
        <p:nvSpPr>
          <p:cNvPr id="162" name="Google Shape;162;g76af776c12_0_478"/>
          <p:cNvSpPr txBox="1"/>
          <p:nvPr/>
        </p:nvSpPr>
        <p:spPr>
          <a:xfrm>
            <a:off x="19152856" y="12615446"/>
            <a:ext cx="3272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ML OSS </a:t>
            </a:r>
            <a:r>
              <a:rPr lang="en-US" sz="1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en-US" sz="24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BMGF</a:t>
            </a:r>
            <a:endParaRPr sz="370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-3">
  <p:cSld name="Divider Slide-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76af776c12_0_487"/>
          <p:cNvPicPr preferRelativeResize="0"/>
          <p:nvPr/>
        </p:nvPicPr>
        <p:blipFill/>
        <p:spPr>
          <a:xfrm>
            <a:off x="0" y="6096"/>
            <a:ext cx="24387300" cy="13704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5" name="Google Shape;165;g76af776c12_0_487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g76af776c12_0_487"/>
          <p:cNvSpPr/>
          <p:nvPr/>
        </p:nvSpPr>
        <p:spPr>
          <a:xfrm>
            <a:off x="3" y="3"/>
            <a:ext cx="4794300" cy="4793700"/>
          </a:xfrm>
          <a:prstGeom prst="rect">
            <a:avLst/>
          </a:prstGeom>
          <a:gradFill>
            <a:gsLst>
              <a:gs pos="0">
                <a:srgbClr val="689BA9"/>
              </a:gs>
              <a:gs pos="100000">
                <a:srgbClr val="2D6486"/>
              </a:gs>
            </a:gsLst>
            <a:lin ang="5400012" scaled="0"/>
          </a:gra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g76af776c12_0_4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0378" y="148419"/>
            <a:ext cx="3016495" cy="301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76af776c12_0_48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443" y="3103251"/>
            <a:ext cx="3885094" cy="1033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76af776c12_0_4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28575" y="12587313"/>
            <a:ext cx="318281" cy="72648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76af776c12_0_487"/>
          <p:cNvSpPr txBox="1"/>
          <p:nvPr/>
        </p:nvSpPr>
        <p:spPr>
          <a:xfrm>
            <a:off x="1568652" y="12562064"/>
            <a:ext cx="551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PI-6	April 2019</a:t>
            </a:r>
            <a:endParaRPr sz="3700"/>
          </a:p>
        </p:txBody>
      </p:sp>
      <p:sp>
        <p:nvSpPr>
          <p:cNvPr id="171" name="Google Shape;171;g76af776c12_0_487"/>
          <p:cNvSpPr txBox="1"/>
          <p:nvPr/>
        </p:nvSpPr>
        <p:spPr>
          <a:xfrm>
            <a:off x="19152856" y="12615446"/>
            <a:ext cx="3272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ML OSS </a:t>
            </a:r>
            <a:r>
              <a:rPr lang="en-US" sz="1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en-US" sz="24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BMGF</a:t>
            </a:r>
            <a:endParaRPr sz="37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-4">
  <p:cSld name="Divider Slide-4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76af776c12_0_49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76af776c12_0_496"/>
          <p:cNvSpPr txBox="1"/>
          <p:nvPr/>
        </p:nvSpPr>
        <p:spPr>
          <a:xfrm>
            <a:off x="22527031" y="13118840"/>
            <a:ext cx="492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76af776c12_0_496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g76af776c12_0_496"/>
          <p:cNvSpPr/>
          <p:nvPr/>
        </p:nvSpPr>
        <p:spPr>
          <a:xfrm>
            <a:off x="3" y="3"/>
            <a:ext cx="4794300" cy="4793700"/>
          </a:xfrm>
          <a:prstGeom prst="rect">
            <a:avLst/>
          </a:prstGeom>
          <a:gradFill>
            <a:gsLst>
              <a:gs pos="0">
                <a:srgbClr val="689BA9"/>
              </a:gs>
              <a:gs pos="100000">
                <a:srgbClr val="2D6486"/>
              </a:gs>
            </a:gsLst>
            <a:lin ang="5400012" scaled="0"/>
          </a:gra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g76af776c12_0_4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0378" y="148419"/>
            <a:ext cx="3016495" cy="3016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76af776c12_0_4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443" y="3103251"/>
            <a:ext cx="3885094" cy="103378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76af776c12_0_496"/>
          <p:cNvSpPr txBox="1"/>
          <p:nvPr/>
        </p:nvSpPr>
        <p:spPr>
          <a:xfrm>
            <a:off x="1568652" y="12562064"/>
            <a:ext cx="551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PI-6	April 2019</a:t>
            </a:r>
            <a:endParaRPr sz="3700"/>
          </a:p>
        </p:txBody>
      </p:sp>
      <p:sp>
        <p:nvSpPr>
          <p:cNvPr id="180" name="Google Shape;180;g76af776c12_0_496"/>
          <p:cNvSpPr txBox="1"/>
          <p:nvPr/>
        </p:nvSpPr>
        <p:spPr>
          <a:xfrm>
            <a:off x="19152856" y="12615446"/>
            <a:ext cx="32724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Calibri"/>
              <a:buNone/>
            </a:pPr>
            <a:r>
              <a:rPr lang="en-US" sz="24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ML OSS </a:t>
            </a:r>
            <a:r>
              <a:rPr lang="en-US" sz="16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for</a:t>
            </a:r>
            <a:r>
              <a:rPr lang="en-US" sz="24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 BMGF</a:t>
            </a:r>
            <a:endParaRPr sz="370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le and Content">
  <p:cSld name="1_Title and Conten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6af776c12_0_505"/>
          <p:cNvSpPr txBox="1">
            <a:spLocks noGrp="1"/>
          </p:cNvSpPr>
          <p:nvPr>
            <p:ph type="body" idx="1"/>
          </p:nvPr>
        </p:nvSpPr>
        <p:spPr>
          <a:xfrm>
            <a:off x="3295237" y="3047715"/>
            <a:ext cx="18442500" cy="8403900"/>
          </a:xfrm>
          <a:prstGeom prst="rect">
            <a:avLst/>
          </a:prstGeom>
          <a:solidFill>
            <a:srgbClr val="515050">
              <a:alpha val="69800"/>
            </a:srgbClr>
          </a:solidFill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457200" marR="0" lvl="0" indent="-5334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33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33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533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533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Char char="•"/>
              <a:defRPr sz="4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g76af776c12_0_505"/>
          <p:cNvSpPr txBox="1"/>
          <p:nvPr/>
        </p:nvSpPr>
        <p:spPr>
          <a:xfrm>
            <a:off x="1473389" y="12577797"/>
            <a:ext cx="4819800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April 2019</a:t>
            </a:r>
            <a:endParaRPr sz="3700"/>
          </a:p>
        </p:txBody>
      </p:sp>
      <p:sp>
        <p:nvSpPr>
          <p:cNvPr id="184" name="Google Shape;184;g76af776c12_0_505"/>
          <p:cNvSpPr txBox="1">
            <a:spLocks noGrp="1"/>
          </p:cNvSpPr>
          <p:nvPr>
            <p:ph type="title"/>
          </p:nvPr>
        </p:nvSpPr>
        <p:spPr>
          <a:xfrm>
            <a:off x="3295237" y="730251"/>
            <a:ext cx="184425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E7F0"/>
              </a:buClr>
              <a:buSzPts val="7200"/>
              <a:buFont typeface="Calibri"/>
              <a:buNone/>
              <a:defRPr sz="7200" b="0" i="0" u="none" strike="noStrike" cap="none">
                <a:solidFill>
                  <a:srgbClr val="61E7F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4800"/>
            </a:lvl9pPr>
          </a:lstStyle>
          <a:p>
            <a:endParaRPr/>
          </a:p>
        </p:txBody>
      </p:sp>
      <p:pic>
        <p:nvPicPr>
          <p:cNvPr id="185" name="Google Shape;185;g76af776c12_0_5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613182" y="12740627"/>
            <a:ext cx="300566" cy="289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76aea67892_0_132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76aea67892_0_93"/>
          <p:cNvSpPr txBox="1">
            <a:spLocks noGrp="1"/>
          </p:cNvSpPr>
          <p:nvPr>
            <p:ph type="ctrTitle"/>
          </p:nvPr>
        </p:nvSpPr>
        <p:spPr>
          <a:xfrm>
            <a:off x="831330" y="1985533"/>
            <a:ext cx="22724700" cy="54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>
            <a:endParaRPr/>
          </a:p>
        </p:txBody>
      </p:sp>
      <p:sp>
        <p:nvSpPr>
          <p:cNvPr id="33" name="Google Shape;33;g76aea67892_0_93"/>
          <p:cNvSpPr txBox="1">
            <a:spLocks noGrp="1"/>
          </p:cNvSpPr>
          <p:nvPr>
            <p:ph type="subTitle" idx="1"/>
          </p:nvPr>
        </p:nvSpPr>
        <p:spPr>
          <a:xfrm>
            <a:off x="831308" y="7557667"/>
            <a:ext cx="22724700" cy="21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34" name="Google Shape;34;g76aea67892_0_93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76aea67892_0_97"/>
          <p:cNvSpPr txBox="1">
            <a:spLocks noGrp="1"/>
          </p:cNvSpPr>
          <p:nvPr>
            <p:ph type="title"/>
          </p:nvPr>
        </p:nvSpPr>
        <p:spPr>
          <a:xfrm>
            <a:off x="831308" y="5735600"/>
            <a:ext cx="22724700" cy="22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7" name="Google Shape;37;g76aea67892_0_97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76aea67892_0_100"/>
          <p:cNvSpPr txBox="1">
            <a:spLocks noGrp="1"/>
          </p:cNvSpPr>
          <p:nvPr>
            <p:ph type="title"/>
          </p:nvPr>
        </p:nvSpPr>
        <p:spPr>
          <a:xfrm>
            <a:off x="831308" y="1186733"/>
            <a:ext cx="22724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76aea67892_0_100"/>
          <p:cNvSpPr txBox="1">
            <a:spLocks noGrp="1"/>
          </p:cNvSpPr>
          <p:nvPr>
            <p:ph type="body" idx="1"/>
          </p:nvPr>
        </p:nvSpPr>
        <p:spPr>
          <a:xfrm>
            <a:off x="831308" y="3073267"/>
            <a:ext cx="22724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marL="457200" lvl="0" indent="-533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g76aea67892_0_100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76aea67892_0_104"/>
          <p:cNvSpPr txBox="1">
            <a:spLocks noGrp="1"/>
          </p:cNvSpPr>
          <p:nvPr>
            <p:ph type="title"/>
          </p:nvPr>
        </p:nvSpPr>
        <p:spPr>
          <a:xfrm>
            <a:off x="831308" y="1186733"/>
            <a:ext cx="22724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g76aea67892_0_104"/>
          <p:cNvSpPr txBox="1">
            <a:spLocks noGrp="1"/>
          </p:cNvSpPr>
          <p:nvPr>
            <p:ph type="body" idx="1"/>
          </p:nvPr>
        </p:nvSpPr>
        <p:spPr>
          <a:xfrm>
            <a:off x="831308" y="3073267"/>
            <a:ext cx="10667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marL="457200" lvl="0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45" name="Google Shape;45;g76aea67892_0_104"/>
          <p:cNvSpPr txBox="1">
            <a:spLocks noGrp="1"/>
          </p:cNvSpPr>
          <p:nvPr>
            <p:ph type="body" idx="2"/>
          </p:nvPr>
        </p:nvSpPr>
        <p:spPr>
          <a:xfrm>
            <a:off x="12888078" y="3073267"/>
            <a:ext cx="10667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marL="457200" lvl="0" indent="-463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46" name="Google Shape;46;g76aea67892_0_104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76aea67892_0_109"/>
          <p:cNvSpPr txBox="1">
            <a:spLocks noGrp="1"/>
          </p:cNvSpPr>
          <p:nvPr>
            <p:ph type="title"/>
          </p:nvPr>
        </p:nvSpPr>
        <p:spPr>
          <a:xfrm>
            <a:off x="831308" y="1186733"/>
            <a:ext cx="22724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g76aea67892_0_109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6aea67892_0_112"/>
          <p:cNvSpPr txBox="1">
            <a:spLocks noGrp="1"/>
          </p:cNvSpPr>
          <p:nvPr>
            <p:ph type="title"/>
          </p:nvPr>
        </p:nvSpPr>
        <p:spPr>
          <a:xfrm>
            <a:off x="831308" y="1481600"/>
            <a:ext cx="7488900" cy="20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52" name="Google Shape;52;g76aea67892_0_112"/>
          <p:cNvSpPr txBox="1">
            <a:spLocks noGrp="1"/>
          </p:cNvSpPr>
          <p:nvPr>
            <p:ph type="body" idx="1"/>
          </p:nvPr>
        </p:nvSpPr>
        <p:spPr>
          <a:xfrm>
            <a:off x="831308" y="3705600"/>
            <a:ext cx="7488900" cy="84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marL="457200" lvl="0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 algn="l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 algn="l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53" name="Google Shape;53;g76aea67892_0_112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76aea67892_0_89"/>
          <p:cNvSpPr txBox="1">
            <a:spLocks noGrp="1"/>
          </p:cNvSpPr>
          <p:nvPr>
            <p:ph type="title"/>
          </p:nvPr>
        </p:nvSpPr>
        <p:spPr>
          <a:xfrm>
            <a:off x="831308" y="1186733"/>
            <a:ext cx="22724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76aea67892_0_89"/>
          <p:cNvSpPr txBox="1">
            <a:spLocks noGrp="1"/>
          </p:cNvSpPr>
          <p:nvPr>
            <p:ph type="body" idx="1"/>
          </p:nvPr>
        </p:nvSpPr>
        <p:spPr>
          <a:xfrm>
            <a:off x="831308" y="3073267"/>
            <a:ext cx="22724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t" anchorCtr="0">
            <a:noAutofit/>
          </a:bodyPr>
          <a:lstStyle>
            <a:lvl1pPr marL="457200" marR="0" lvl="0" indent="-533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Char char="●"/>
              <a:defRPr sz="4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6355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6355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6355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●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6355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6355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■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6355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●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63550" algn="l" rtl="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Char char="○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63550" algn="l" rtl="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dk2"/>
              </a:buClr>
              <a:buSzPts val="3700"/>
              <a:buFont typeface="Arial"/>
              <a:buChar char="■"/>
              <a:defRPr sz="3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g76aea67892_0_89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243825" rIns="243825" bIns="2438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g76af776c12_0_394" descr="Shape 29"/>
          <p:cNvPicPr preferRelativeResize="0"/>
          <p:nvPr/>
        </p:nvPicPr>
        <p:blipFill rotWithShape="1">
          <a:blip r:embed="rId5">
            <a:alphaModFix/>
          </a:blip>
          <a:srcRect l="1303" r="695" b="75526"/>
          <a:stretch/>
        </p:blipFill>
        <p:spPr>
          <a:xfrm>
            <a:off x="-52596" y="-92000"/>
            <a:ext cx="24452919" cy="345714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g76af776c12_0_394"/>
          <p:cNvSpPr txBox="1">
            <a:spLocks noGrp="1"/>
          </p:cNvSpPr>
          <p:nvPr>
            <p:ph type="title"/>
          </p:nvPr>
        </p:nvSpPr>
        <p:spPr>
          <a:xfrm>
            <a:off x="726095" y="872965"/>
            <a:ext cx="22724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6400"/>
              <a:buFont typeface="Ubuntu Light"/>
              <a:buNone/>
              <a:defRPr sz="6400" b="0" i="0" u="none" strike="noStrike" cap="none">
                <a:solidFill>
                  <a:srgbClr val="F9F9F9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6400"/>
              <a:buFont typeface="Ubuntu Light"/>
              <a:buNone/>
              <a:defRPr sz="6400" b="0" i="0" u="none" strike="noStrike" cap="none">
                <a:solidFill>
                  <a:srgbClr val="F9F9F9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6400"/>
              <a:buFont typeface="Ubuntu Light"/>
              <a:buNone/>
              <a:defRPr sz="6400" b="0" i="0" u="none" strike="noStrike" cap="none">
                <a:solidFill>
                  <a:srgbClr val="F9F9F9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6400"/>
              <a:buFont typeface="Ubuntu Light"/>
              <a:buNone/>
              <a:defRPr sz="6400" b="0" i="0" u="none" strike="noStrike" cap="none">
                <a:solidFill>
                  <a:srgbClr val="F9F9F9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6400"/>
              <a:buFont typeface="Ubuntu Light"/>
              <a:buNone/>
              <a:defRPr sz="6400" b="0" i="0" u="none" strike="noStrike" cap="none">
                <a:solidFill>
                  <a:srgbClr val="F9F9F9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6400"/>
              <a:buFont typeface="Ubuntu Light"/>
              <a:buNone/>
              <a:defRPr sz="6400" b="0" i="0" u="none" strike="noStrike" cap="none">
                <a:solidFill>
                  <a:srgbClr val="F9F9F9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6400"/>
              <a:buFont typeface="Ubuntu Light"/>
              <a:buNone/>
              <a:defRPr sz="6400" b="0" i="0" u="none" strike="noStrike" cap="none">
                <a:solidFill>
                  <a:srgbClr val="F9F9F9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6400"/>
              <a:buFont typeface="Ubuntu Light"/>
              <a:buNone/>
              <a:defRPr sz="6400" b="0" i="0" u="none" strike="noStrike" cap="none">
                <a:solidFill>
                  <a:srgbClr val="F9F9F9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9F9F9"/>
              </a:buClr>
              <a:buSzPts val="6400"/>
              <a:buFont typeface="Ubuntu Light"/>
              <a:buNone/>
              <a:defRPr sz="6400" b="0" i="0" u="none" strike="noStrike" cap="none">
                <a:solidFill>
                  <a:srgbClr val="F9F9F9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73" name="Google Shape;73;g76af776c12_0_394"/>
          <p:cNvSpPr txBox="1">
            <a:spLocks noGrp="1"/>
          </p:cNvSpPr>
          <p:nvPr>
            <p:ph type="body" idx="1"/>
          </p:nvPr>
        </p:nvSpPr>
        <p:spPr>
          <a:xfrm>
            <a:off x="949588" y="3864667"/>
            <a:ext cx="22724700" cy="88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t" anchorCtr="0">
            <a:noAutofit/>
          </a:bodyPr>
          <a:lstStyle>
            <a:lvl1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4800"/>
              <a:buFont typeface="Helvetica Neue"/>
              <a:buNone/>
              <a:defRPr sz="48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4" name="Google Shape;74;g76af776c12_0_394"/>
          <p:cNvSpPr/>
          <p:nvPr/>
        </p:nvSpPr>
        <p:spPr>
          <a:xfrm>
            <a:off x="-52610" y="3365133"/>
            <a:ext cx="24452700" cy="78300"/>
          </a:xfrm>
          <a:prstGeom prst="rect">
            <a:avLst/>
          </a:prstGeom>
          <a:solidFill>
            <a:srgbClr val="3AB5D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endParaRPr sz="3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" name="Google Shape;75;g76af776c12_0_394"/>
          <p:cNvCxnSpPr/>
          <p:nvPr/>
        </p:nvCxnSpPr>
        <p:spPr>
          <a:xfrm>
            <a:off x="1054801" y="2276384"/>
            <a:ext cx="4545300" cy="0"/>
          </a:xfrm>
          <a:prstGeom prst="straightConnector1">
            <a:avLst/>
          </a:prstGeom>
          <a:noFill/>
          <a:ln w="9525" cap="flat" cmpd="sng">
            <a:solidFill>
              <a:srgbClr val="4FC7E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6" name="Google Shape;76;g76af776c12_0_394"/>
          <p:cNvSpPr txBox="1"/>
          <p:nvPr/>
        </p:nvSpPr>
        <p:spPr>
          <a:xfrm>
            <a:off x="381316" y="12690933"/>
            <a:ext cx="46935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Light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Copyright © 2019 ModusBox, Inc.</a:t>
            </a:r>
            <a:endParaRPr sz="3700"/>
          </a:p>
        </p:txBody>
      </p:sp>
      <p:sp>
        <p:nvSpPr>
          <p:cNvPr id="77" name="Google Shape;77;g76af776c12_0_394"/>
          <p:cNvSpPr txBox="1"/>
          <p:nvPr/>
        </p:nvSpPr>
        <p:spPr>
          <a:xfrm>
            <a:off x="9846879" y="12690933"/>
            <a:ext cx="46935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Fira Sans Light"/>
              <a:buNone/>
            </a:pPr>
            <a:r>
              <a:rPr lang="en-US" sz="2100" b="0" i="0" u="none" strike="noStrike" cap="none">
                <a:solidFill>
                  <a:srgbClr val="000000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CONFIDENTIAL</a:t>
            </a:r>
            <a:endParaRPr sz="3700"/>
          </a:p>
        </p:txBody>
      </p:sp>
      <p:pic>
        <p:nvPicPr>
          <p:cNvPr id="78" name="Google Shape;78;g76af776c12_0_394" descr="Shape 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062390" y="12723136"/>
            <a:ext cx="534342" cy="51542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g76af776c12_0_394"/>
          <p:cNvSpPr txBox="1">
            <a:spLocks noGrp="1"/>
          </p:cNvSpPr>
          <p:nvPr>
            <p:ph type="sldNum" idx="12"/>
          </p:nvPr>
        </p:nvSpPr>
        <p:spPr>
          <a:xfrm>
            <a:off x="11787135" y="12265699"/>
            <a:ext cx="5690400" cy="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750" tIns="243750" rIns="243750" bIns="24375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Fira Sans"/>
              <a:buNone/>
              <a:defRPr sz="2700" b="0" i="0" u="none" strike="noStrike" cap="none">
                <a:solidFill>
                  <a:srgbClr val="585858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3838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6af776c12_0_422"/>
          <p:cNvSpPr txBox="1">
            <a:spLocks noGrp="1"/>
          </p:cNvSpPr>
          <p:nvPr>
            <p:ph type="sldNum" idx="12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g76af776c12_0_422"/>
          <p:cNvSpPr txBox="1"/>
          <p:nvPr/>
        </p:nvSpPr>
        <p:spPr>
          <a:xfrm>
            <a:off x="1568652" y="12562064"/>
            <a:ext cx="55191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9BD5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5B9BD5"/>
                </a:solidFill>
                <a:latin typeface="Calibri"/>
                <a:ea typeface="Calibri"/>
                <a:cs typeface="Calibri"/>
                <a:sym typeface="Calibri"/>
              </a:rPr>
              <a:t>PI-6	April 2019</a:t>
            </a:r>
            <a:endParaRPr sz="37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nyk.io/vuln/SNYK-JS-MONGOOSE-472486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.snyk.io/vuln/SNYK-JS-KINDOF-537849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nyk.io/vuln/SNYK-ALPINE39-MUSL-458529" TargetMode="External"/><Relationship Id="rId7" Type="http://schemas.openxmlformats.org/officeDocument/2006/relationships/hyperlink" Target="https://app.snyk.io/vuln/SNYK-UPSTREAM-NODE-538287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snyk.io/vuln/SNYK-UPSTREAM-NODE-459326" TargetMode="External"/><Relationship Id="rId5" Type="http://schemas.openxmlformats.org/officeDocument/2006/relationships/hyperlink" Target="https://app.snyk.io/vuln/SNYK-UPSTREAM-NODE-538286" TargetMode="External"/><Relationship Id="rId4" Type="http://schemas.openxmlformats.org/officeDocument/2006/relationships/hyperlink" Target="https://app.snyk.io/vuln/SNYK-UPSTREAM-NODE-538285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security.org/benchmark/docker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share.io/typescrip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"/>
          <p:cNvSpPr txBox="1">
            <a:spLocks noGrp="1"/>
          </p:cNvSpPr>
          <p:nvPr>
            <p:ph type="ctrTitle"/>
          </p:nvPr>
        </p:nvSpPr>
        <p:spPr>
          <a:xfrm>
            <a:off x="1695847" y="4203903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800"/>
              <a:buFont typeface="Arial"/>
              <a:buNone/>
            </a:pPr>
            <a:r>
              <a:rPr lang="en-US" sz="10800"/>
              <a:t>DevSecOps Improvement</a:t>
            </a:r>
            <a:br>
              <a:rPr lang="en-US" sz="10800"/>
            </a:br>
            <a:r>
              <a:rPr lang="en-US" sz="10800"/>
              <a:t>Update</a:t>
            </a:r>
            <a:endParaRPr/>
          </a:p>
        </p:txBody>
      </p:sp>
      <p:sp>
        <p:nvSpPr>
          <p:cNvPr id="191" name="Google Shape;191;p1"/>
          <p:cNvSpPr txBox="1">
            <a:spLocks noGrp="1"/>
          </p:cNvSpPr>
          <p:nvPr>
            <p:ph type="subTitle" idx="1"/>
          </p:nvPr>
        </p:nvSpPr>
        <p:spPr>
          <a:xfrm>
            <a:off x="1489987" y="10487652"/>
            <a:ext cx="18414760" cy="1055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4300"/>
              </a:spcAft>
              <a:buClr>
                <a:schemeClr val="lt1"/>
              </a:buClr>
              <a:buSzPts val="4800"/>
              <a:buNone/>
            </a:pPr>
            <a:r>
              <a:rPr lang="en-US"/>
              <a:t>Core Team – Kim, Pedro, Lewis, Godfrey, Miguel, Sam &amp; Victor</a:t>
            </a:r>
            <a:endParaRPr/>
          </a:p>
        </p:txBody>
      </p:sp>
      <p:sp>
        <p:nvSpPr>
          <p:cNvPr id="192" name="Google Shape;192;p1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10</a:t>
            </a:fld>
            <a:endParaRPr sz="2700">
              <a:solidFill>
                <a:schemeClr val="dk2"/>
              </a:solidFill>
            </a:endParaRPr>
          </a:p>
        </p:txBody>
      </p:sp>
      <p:sp>
        <p:nvSpPr>
          <p:cNvPr id="282" name="Google Shape;282;p9"/>
          <p:cNvSpPr txBox="1"/>
          <p:nvPr/>
        </p:nvSpPr>
        <p:spPr>
          <a:xfrm>
            <a:off x="3522134" y="4893733"/>
            <a:ext cx="16899466" cy="2800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WARNING:</a:t>
            </a:r>
            <a:endParaRPr sz="4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endParaRPr sz="48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lang="en-US" sz="80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rPr>
              <a:t>JSON file snippets ahead.</a:t>
            </a:r>
            <a:endParaRPr sz="8000" b="0" i="0" u="none" strike="noStrike" cap="non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0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11</a:t>
            </a:fld>
            <a:endParaRPr sz="2700">
              <a:solidFill>
                <a:schemeClr val="dk2"/>
              </a:solidFill>
            </a:endParaRPr>
          </a:p>
        </p:txBody>
      </p:sp>
      <p:sp>
        <p:nvSpPr>
          <p:cNvPr id="289" name="Google Shape;289;p10"/>
          <p:cNvSpPr txBox="1"/>
          <p:nvPr/>
        </p:nvSpPr>
        <p:spPr>
          <a:xfrm>
            <a:off x="794065" y="10295467"/>
            <a:ext cx="880713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mojaloop-simulator_v8.8.0-snapshot-vuln.json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19209" y="919237"/>
            <a:ext cx="7837293" cy="898676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0"/>
          <p:cNvSpPr txBox="1"/>
          <p:nvPr/>
        </p:nvSpPr>
        <p:spPr>
          <a:xfrm>
            <a:off x="13619336" y="10295467"/>
            <a:ext cx="968784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momoa_horseback_jason.png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615ECF-659A-6646-9F82-C4402E6B9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65" y="919237"/>
            <a:ext cx="10573182" cy="91793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5E03D7-1774-D046-A90C-B2239A2DD2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DAF18-83FC-2547-97B9-5DD70F91D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82" y="627529"/>
            <a:ext cx="22709164" cy="100718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C23AAF-5FB2-BC43-9F1C-02DB7C11CF2B}"/>
              </a:ext>
            </a:extLst>
          </p:cNvPr>
          <p:cNvSpPr/>
          <p:nvPr/>
        </p:nvSpPr>
        <p:spPr>
          <a:xfrm>
            <a:off x="1064582" y="11829382"/>
            <a:ext cx="110716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nvd.nist.gov</a:t>
            </a:r>
            <a:r>
              <a:rPr lang="en-US" sz="3600" dirty="0"/>
              <a:t>/vuln/detail/CVE-2017-10989</a:t>
            </a:r>
          </a:p>
        </p:txBody>
      </p:sp>
    </p:spTree>
    <p:extLst>
      <p:ext uri="{BB962C8B-B14F-4D97-AF65-F5344CB8AC3E}">
        <p14:creationId xmlns:p14="http://schemas.microsoft.com/office/powerpoint/2010/main" val="2838676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"/>
          <p:cNvSpPr txBox="1">
            <a:spLocks noGrp="1"/>
          </p:cNvSpPr>
          <p:nvPr>
            <p:ph type="sldNum" idx="12"/>
          </p:nvPr>
        </p:nvSpPr>
        <p:spPr>
          <a:xfrm>
            <a:off x="22596163" y="12435245"/>
            <a:ext cx="14634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13</a:t>
            </a:fld>
            <a:endParaRPr sz="2700">
              <a:solidFill>
                <a:schemeClr val="dk2"/>
              </a:solidFill>
            </a:endParaRPr>
          </a:p>
        </p:txBody>
      </p:sp>
      <p:sp>
        <p:nvSpPr>
          <p:cNvPr id="297" name="Google Shape;297;p11"/>
          <p:cNvSpPr txBox="1"/>
          <p:nvPr/>
        </p:nvSpPr>
        <p:spPr>
          <a:xfrm>
            <a:off x="794065" y="10295467"/>
            <a:ext cx="880713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mojaloop-simulator_v8.8.0-snapshot-content-files.json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1"/>
          <p:cNvSpPr txBox="1"/>
          <p:nvPr/>
        </p:nvSpPr>
        <p:spPr>
          <a:xfrm>
            <a:off x="12693930" y="10295467"/>
            <a:ext cx="968784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momoa_frangapani_jason.jpeg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1"/>
          <p:cNvSpPr txBox="1"/>
          <p:nvPr/>
        </p:nvSpPr>
        <p:spPr>
          <a:xfrm>
            <a:off x="22562288" y="11440633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065" y="936170"/>
            <a:ext cx="11007094" cy="802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47000" y="851503"/>
            <a:ext cx="7620000" cy="88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Epic 3: Open Source Quality &amp; Security</a:t>
            </a:r>
            <a:br>
              <a:rPr lang="en-US" sz="5200"/>
            </a:br>
            <a:r>
              <a:rPr lang="en-US" sz="5200" b="0"/>
              <a:t>#1155 snyk for app scanning</a:t>
            </a:r>
            <a:endParaRPr/>
          </a:p>
        </p:txBody>
      </p:sp>
      <p:sp>
        <p:nvSpPr>
          <p:cNvPr id="307" name="Google Shape;307;p12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10709309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600"/>
              <a:buNone/>
            </a:pPr>
            <a:r>
              <a:rPr lang="en-US" sz="6600" b="1"/>
              <a:t>snyk.io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r>
              <a:rPr lang="en-US"/>
              <a:t>"Enabling more than 400,000 developers to continuously find and fix vulnerabilities in open source libraries and containers"</a:t>
            </a:r>
            <a:endParaRPr/>
          </a:p>
          <a:p>
            <a:pPr marL="457200" lvl="0" indent="-101600" algn="l" rtl="0">
              <a:lnSpc>
                <a:spcPct val="9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5600"/>
              <a:buNone/>
            </a:pPr>
            <a:endParaRPr/>
          </a:p>
        </p:txBody>
      </p:sp>
      <p:sp>
        <p:nvSpPr>
          <p:cNvPr id="308" name="Google Shape;308;p12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14</a:t>
            </a:fld>
            <a:endParaRPr sz="2700">
              <a:solidFill>
                <a:schemeClr val="dk2"/>
              </a:solidFill>
            </a:endParaRPr>
          </a:p>
        </p:txBody>
      </p:sp>
      <p:pic>
        <p:nvPicPr>
          <p:cNvPr id="309" name="Google Shape;309;p12" descr="A screenshot of a cell phone&#10;&#10;Description generated with very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6978" y="4873234"/>
            <a:ext cx="9493578" cy="58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3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Epic 3: Open Source Quality &amp; Security</a:t>
            </a:r>
            <a:br>
              <a:rPr lang="en-US" sz="5200"/>
            </a:br>
            <a:r>
              <a:rPr lang="en-US" sz="5200" b="0"/>
              <a:t>#1155 snyk for app scanning</a:t>
            </a:r>
            <a:endParaRPr/>
          </a:p>
        </p:txBody>
      </p:sp>
      <p:sp>
        <p:nvSpPr>
          <p:cNvPr id="315" name="Google Shape;315;p13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15</a:t>
            </a:fld>
            <a:endParaRPr sz="2700">
              <a:solidFill>
                <a:schemeClr val="dk2"/>
              </a:solidFill>
            </a:endParaRPr>
          </a:p>
        </p:txBody>
      </p:sp>
      <p:graphicFrame>
        <p:nvGraphicFramePr>
          <p:cNvPr id="316" name="Google Shape;316;p13"/>
          <p:cNvGraphicFramePr/>
          <p:nvPr/>
        </p:nvGraphicFramePr>
        <p:xfrm>
          <a:off x="5171387" y="3483428"/>
          <a:ext cx="12748800" cy="4613500"/>
        </p:xfrm>
        <a:graphic>
          <a:graphicData uri="http://schemas.openxmlformats.org/drawingml/2006/table">
            <a:tbl>
              <a:tblPr firstRow="1" bandRow="1">
                <a:noFill/>
                <a:tableStyleId>{D6E3819B-5CE2-46D2-BBD2-8CF595AFA87D}</a:tableStyleId>
              </a:tblPr>
              <a:tblGrid>
                <a:gridCol w="538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5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8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62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 dirty="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High</a:t>
                      </a:r>
                      <a:endParaRPr sz="2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Med</a:t>
                      </a:r>
                      <a:endParaRPr sz="2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Low</a:t>
                      </a:r>
                      <a:endParaRPr sz="2400" u="none" strike="noStrike" cap="none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bulk-api-adapter</a:t>
                      </a:r>
                      <a:endParaRPr sz="2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7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central-event-processor</a:t>
                      </a:r>
                      <a:endParaRPr sz="2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7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central-settlement</a:t>
                      </a:r>
                      <a:endParaRPr sz="2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>
                          <a:solidFill>
                            <a:schemeClr val="dk1"/>
                          </a:solidFill>
                        </a:rPr>
                        <a:t>1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7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email-notifier</a:t>
                      </a:r>
                      <a:endParaRPr sz="2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7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ml-api-adapter</a:t>
                      </a:r>
                      <a:endParaRPr sz="2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7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mojaloop-simulator</a:t>
                      </a:r>
                      <a:endParaRPr sz="2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quoting-service</a:t>
                      </a:r>
                      <a:endParaRPr sz="2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F7F7F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7F7F7F"/>
                          </a:solidFill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b="1" u="none" strike="noStrike" cap="none" dirty="0"/>
                        <a:t>1</a:t>
                      </a:r>
                      <a:endParaRPr sz="1400" u="none" strike="noStrike" cap="none" dirty="0"/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317" name="Google Shape;317;p13"/>
          <p:cNvGraphicFramePr/>
          <p:nvPr/>
        </p:nvGraphicFramePr>
        <p:xfrm>
          <a:off x="1796376" y="8708571"/>
          <a:ext cx="20362025" cy="3078480"/>
        </p:xfrm>
        <a:graphic>
          <a:graphicData uri="http://schemas.openxmlformats.org/drawingml/2006/table">
            <a:tbl>
              <a:tblPr firstRow="1" bandRow="1">
                <a:noFill/>
                <a:tableStyleId>{D6E3819B-5CE2-46D2-BBD2-8CF595AFA87D}</a:tableStyleId>
              </a:tblPr>
              <a:tblGrid>
                <a:gridCol w="318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0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7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9179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00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Level</a:t>
                      </a:r>
                      <a:endParaRPr sz="2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Type</a:t>
                      </a:r>
                      <a:endParaRPr sz="2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Module</a:t>
                      </a:r>
                      <a:endParaRPr sz="2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Fix available?</a:t>
                      </a:r>
                      <a:endParaRPr sz="2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Exploit available?</a:t>
                      </a:r>
                      <a:endParaRPr sz="2400" u="none" strike="noStrike" cap="none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Link</a:t>
                      </a:r>
                      <a:endParaRPr sz="2400" u="none" strike="noStrike" cap="none"/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central-settlement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Med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Information Exposure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mongoose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yes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no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sng" strike="noStrike" cap="none">
                          <a:solidFill>
                            <a:schemeClr val="hlink"/>
                          </a:solidFill>
                          <a:hlinkClick r:id="rId3"/>
                        </a:rPr>
                        <a:t>https://app.snyk.io/vuln/SNYK-JS-MONGOOSE-472486</a:t>
                      </a:r>
                      <a:endParaRPr sz="2400" u="none" strike="noStrike" cap="none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central-settlement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Low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Information Disclosure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mongoose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yes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yes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sng" strike="noStrike" cap="none">
                          <a:solidFill>
                            <a:schemeClr val="hlink"/>
                          </a:solidFill>
                          <a:hlinkClick r:id="rId4"/>
                        </a:rPr>
                        <a:t>https://app.snyk.io/vuln/SNYK-JS-KINDOF-537849</a:t>
                      </a:r>
                      <a:endParaRPr sz="2400" u="none" strike="noStrike" cap="none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quoting-service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Low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Information Disclosure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kind-of (from knex)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yes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/>
                        <a:t>yes</a:t>
                      </a:r>
                      <a:endParaRPr sz="1400" u="none" strike="noStrike" cap="none"/>
                    </a:p>
                  </a:txBody>
                  <a:tcPr marL="28575" marR="28575" marT="19050" marB="1905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sng" strike="noStrike" cap="none">
                          <a:solidFill>
                            <a:schemeClr val="hlink"/>
                          </a:solidFill>
                          <a:hlinkClick r:id="rId4"/>
                        </a:rPr>
                        <a:t>https://app.snyk.io/vuln/SNYK-JS-KINDOF-537849</a:t>
                      </a:r>
                      <a:endParaRPr sz="2400" u="none" strike="noStrike" cap="none"/>
                    </a:p>
                  </a:txBody>
                  <a:tcPr marL="28575" marR="28575" marT="19050" marB="190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Epic 3: Open Source Quality &amp; Security</a:t>
            </a:r>
            <a:br>
              <a:rPr lang="en-US" sz="5200"/>
            </a:br>
            <a:r>
              <a:rPr lang="en-US" sz="5200" b="0"/>
              <a:t>#1155 snyk for app scanning</a:t>
            </a:r>
            <a:endParaRPr/>
          </a:p>
        </p:txBody>
      </p:sp>
      <p:sp>
        <p:nvSpPr>
          <p:cNvPr id="323" name="Google Shape;323;p14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r>
              <a:rPr lang="en-US" b="1" dirty="0">
                <a:solidFill>
                  <a:schemeClr val="tx1"/>
                </a:solidFill>
              </a:rPr>
              <a:t>Pros</a:t>
            </a:r>
            <a:endParaRPr dirty="0">
              <a:solidFill>
                <a:schemeClr val="tx1"/>
              </a:solidFill>
            </a:endParaRPr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 dirty="0">
                <a:solidFill>
                  <a:schemeClr val="tx1"/>
                </a:solidFill>
              </a:rPr>
              <a:t>Integrates with </a:t>
            </a:r>
            <a:r>
              <a:rPr lang="en-US" sz="3600" dirty="0" err="1">
                <a:solidFill>
                  <a:schemeClr val="tx1"/>
                </a:solidFill>
              </a:rPr>
              <a:t>CircleCI</a:t>
            </a:r>
            <a:r>
              <a:rPr lang="en-US" sz="3600" dirty="0">
                <a:solidFill>
                  <a:schemeClr val="tx1"/>
                </a:solidFill>
              </a:rPr>
              <a:t> (has specific orb) </a:t>
            </a:r>
            <a:endParaRPr sz="3600" dirty="0">
              <a:solidFill>
                <a:schemeClr val="tx1"/>
              </a:solidFill>
            </a:endParaRPr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 dirty="0">
                <a:solidFill>
                  <a:schemeClr val="tx1"/>
                </a:solidFill>
              </a:rPr>
              <a:t>Can be executed locally using a CLI (ex: pre-commit hooks) </a:t>
            </a:r>
            <a:endParaRPr sz="3600" dirty="0">
              <a:solidFill>
                <a:schemeClr val="tx1"/>
              </a:solidFill>
            </a:endParaRPr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 dirty="0">
                <a:solidFill>
                  <a:schemeClr val="tx1"/>
                </a:solidFill>
              </a:rPr>
              <a:t>Can ignore specific vulnerabilities or fail only above certain threshold (high/med/low)</a:t>
            </a:r>
            <a:endParaRPr sz="3600" dirty="0">
              <a:solidFill>
                <a:schemeClr val="tx1"/>
              </a:solidFill>
            </a:endParaRPr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 dirty="0">
                <a:solidFill>
                  <a:schemeClr val="tx1"/>
                </a:solidFill>
              </a:rPr>
              <a:t>Slack integration and email reports </a:t>
            </a:r>
            <a:endParaRPr sz="3600" dirty="0">
              <a:solidFill>
                <a:schemeClr val="tx1"/>
              </a:solidFill>
            </a:endParaRPr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 dirty="0">
                <a:solidFill>
                  <a:schemeClr val="tx1"/>
                </a:solidFill>
              </a:rPr>
              <a:t>Ability to automatically create a PR with the fixes (package version upgrades)</a:t>
            </a:r>
            <a:endParaRPr sz="3600" dirty="0">
              <a:solidFill>
                <a:schemeClr val="tx1"/>
              </a:solidFill>
            </a:endParaRPr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 dirty="0">
                <a:solidFill>
                  <a:schemeClr val="tx1"/>
                </a:solidFill>
              </a:rPr>
              <a:t>Unlimited tests for OSS public projects </a:t>
            </a:r>
            <a:endParaRPr sz="3600" dirty="0">
              <a:solidFill>
                <a:schemeClr val="tx1"/>
              </a:solidFill>
            </a:endParaRPr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 dirty="0">
                <a:solidFill>
                  <a:schemeClr val="tx1"/>
                </a:solidFill>
              </a:rPr>
              <a:t>Large and up-to-date vulnerability database</a:t>
            </a:r>
            <a:endParaRPr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r>
              <a:rPr lang="en-US" b="1" dirty="0">
                <a:solidFill>
                  <a:schemeClr val="tx1"/>
                </a:solidFill>
              </a:rPr>
              <a:t>Cons</a:t>
            </a:r>
            <a:endParaRPr dirty="0">
              <a:solidFill>
                <a:schemeClr val="tx1"/>
              </a:solidFill>
            </a:endParaRPr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 dirty="0">
                <a:solidFill>
                  <a:schemeClr val="tx1"/>
                </a:solidFill>
              </a:rPr>
              <a:t>Fancy reports not available in free version </a:t>
            </a:r>
            <a:endParaRPr dirty="0">
              <a:solidFill>
                <a:schemeClr val="tx1"/>
              </a:solidFill>
            </a:endParaRPr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 dirty="0">
                <a:solidFill>
                  <a:schemeClr val="tx1"/>
                </a:solidFill>
              </a:rPr>
              <a:t>License compliance management not available in free version </a:t>
            </a:r>
            <a:endParaRPr sz="3600" dirty="0">
              <a:solidFill>
                <a:schemeClr val="tx1"/>
              </a:solidFill>
            </a:endParaRPr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</a:pPr>
            <a:r>
              <a:rPr lang="en-US" sz="3600" dirty="0">
                <a:solidFill>
                  <a:schemeClr val="tx1"/>
                </a:solidFill>
              </a:rPr>
              <a:t>API not available in free version </a:t>
            </a:r>
            <a:endParaRPr sz="3600" dirty="0">
              <a:solidFill>
                <a:schemeClr val="tx1"/>
              </a:solidFill>
            </a:endParaRPr>
          </a:p>
          <a:p>
            <a:pPr marL="457200" lvl="0" indent="-101600" algn="l" rtl="0">
              <a:lnSpc>
                <a:spcPct val="9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5600"/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324" name="Google Shape;324;p1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16</a:t>
            </a:fld>
            <a:endParaRPr sz="2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Epic 3: Open Source Quality &amp; Security</a:t>
            </a:r>
            <a:br>
              <a:rPr lang="en-US" sz="5200"/>
            </a:br>
            <a:r>
              <a:rPr lang="en-US" sz="5200" b="0"/>
              <a:t>#1155 snyk for app scanning</a:t>
            </a:r>
            <a:endParaRPr/>
          </a:p>
        </p:txBody>
      </p:sp>
      <p:sp>
        <p:nvSpPr>
          <p:cNvPr id="324" name="Google Shape;324;p1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17</a:t>
            </a:fld>
            <a:endParaRPr sz="2700">
              <a:solidFill>
                <a:schemeClr val="dk2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866A33-401F-BF42-8305-F7310BDB9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634893"/>
              </p:ext>
            </p:extLst>
          </p:nvPr>
        </p:nvGraphicFramePr>
        <p:xfrm>
          <a:off x="1676619" y="3912781"/>
          <a:ext cx="21878703" cy="5892645"/>
        </p:xfrm>
        <a:graphic>
          <a:graphicData uri="http://schemas.openxmlformats.org/drawingml/2006/table">
            <a:tbl>
              <a:tblPr/>
              <a:tblGrid>
                <a:gridCol w="3125529">
                  <a:extLst>
                    <a:ext uri="{9D8B030D-6E8A-4147-A177-3AD203B41FA5}">
                      <a16:colId xmlns:a16="http://schemas.microsoft.com/office/drawing/2014/main" val="888068028"/>
                    </a:ext>
                  </a:extLst>
                </a:gridCol>
                <a:gridCol w="1790038">
                  <a:extLst>
                    <a:ext uri="{9D8B030D-6E8A-4147-A177-3AD203B41FA5}">
                      <a16:colId xmlns:a16="http://schemas.microsoft.com/office/drawing/2014/main" val="4084152844"/>
                    </a:ext>
                  </a:extLst>
                </a:gridCol>
                <a:gridCol w="4461020">
                  <a:extLst>
                    <a:ext uri="{9D8B030D-6E8A-4147-A177-3AD203B41FA5}">
                      <a16:colId xmlns:a16="http://schemas.microsoft.com/office/drawing/2014/main" val="3437888102"/>
                    </a:ext>
                  </a:extLst>
                </a:gridCol>
                <a:gridCol w="3125529">
                  <a:extLst>
                    <a:ext uri="{9D8B030D-6E8A-4147-A177-3AD203B41FA5}">
                      <a16:colId xmlns:a16="http://schemas.microsoft.com/office/drawing/2014/main" val="3202127849"/>
                    </a:ext>
                  </a:extLst>
                </a:gridCol>
                <a:gridCol w="2280465">
                  <a:extLst>
                    <a:ext uri="{9D8B030D-6E8A-4147-A177-3AD203B41FA5}">
                      <a16:colId xmlns:a16="http://schemas.microsoft.com/office/drawing/2014/main" val="2582732243"/>
                    </a:ext>
                  </a:extLst>
                </a:gridCol>
                <a:gridCol w="2232837">
                  <a:extLst>
                    <a:ext uri="{9D8B030D-6E8A-4147-A177-3AD203B41FA5}">
                      <a16:colId xmlns:a16="http://schemas.microsoft.com/office/drawing/2014/main" val="878674159"/>
                    </a:ext>
                  </a:extLst>
                </a:gridCol>
                <a:gridCol w="4863285">
                  <a:extLst>
                    <a:ext uri="{9D8B030D-6E8A-4147-A177-3AD203B41FA5}">
                      <a16:colId xmlns:a16="http://schemas.microsoft.com/office/drawing/2014/main" val="316727398"/>
                    </a:ext>
                  </a:extLst>
                </a:gridCol>
              </a:tblGrid>
              <a:tr h="990634"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2400" b="1" i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1" i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Level​</a:t>
                      </a:r>
                      <a:endParaRPr lang="en-US" sz="24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Type​</a:t>
                      </a:r>
                      <a:endParaRPr lang="en-US" sz="2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Component​</a:t>
                      </a:r>
                      <a:endParaRPr lang="en-US" sz="2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1" i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Fix available?​</a:t>
                      </a:r>
                      <a:endParaRPr lang="en-US" sz="24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1" i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Exploit available?​</a:t>
                      </a:r>
                      <a:endParaRPr lang="en-US" sz="24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1" i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Link​</a:t>
                      </a:r>
                      <a:endParaRPr lang="en-US" sz="24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943112"/>
                  </a:ext>
                </a:extLst>
              </a:tr>
              <a:tr h="78962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ml-</a:t>
                      </a:r>
                      <a:r>
                        <a:rPr lang="en-US" sz="2400" b="0" i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api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-adapter​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High​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Out-of-bounds Write​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musl@1.1.20-r4​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2400" b="0" i="0" u="sng" strike="noStrike" dirty="0">
                          <a:solidFill>
                            <a:srgbClr val="0563C1"/>
                          </a:solidFill>
                          <a:effectLst/>
                          <a:latin typeface="Arial" panose="020B0604020202020204" pitchFamily="34" charset="0"/>
                          <a:hlinkClick r:id="rId3"/>
                        </a:rPr>
                        <a:t>https://app.snyk.io/vuln/SNYK-ALPINE39-MUSL-458529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476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594952"/>
                  </a:ext>
                </a:extLst>
              </a:tr>
              <a:tr h="78962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ml-api-adapter​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Arbitrary File Overwrite​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node@10.15.3​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yes(10.18.0)​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2400" b="0" i="0" u="sng" strike="noStrike" dirty="0">
                          <a:solidFill>
                            <a:srgbClr val="0563C1"/>
                          </a:solidFill>
                          <a:effectLst/>
                          <a:latin typeface="Arial" panose="020B0604020202020204" pitchFamily="34" charset="0"/>
                          <a:hlinkClick r:id="rId4"/>
                        </a:rPr>
                        <a:t>https://app.snyk.io/vuln/SNYK-UPSTREAM-NODE-538285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170594"/>
                  </a:ext>
                </a:extLst>
              </a:tr>
              <a:tr h="78962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ml-api-adapter​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Arbitrary File Write​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node@10.15.3​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yes(10.18.0)​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2400" b="0" i="0" u="sng" strike="noStrike" dirty="0">
                          <a:solidFill>
                            <a:srgbClr val="0563C1"/>
                          </a:solidFill>
                          <a:effectLst/>
                          <a:latin typeface="Arial" panose="020B0604020202020204" pitchFamily="34" charset="0"/>
                          <a:hlinkClick r:id="rId5"/>
                        </a:rPr>
                        <a:t>https://app.snyk.io/vuln/SNYK-UPSTREAM-NODE-538286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643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ml-api-adapter​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Low​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Denial of Service (DoS)​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node@10.15.3​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yes(10.16.3)​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no​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2400" b="0" i="0" u="sng" strike="noStrike" dirty="0">
                          <a:solidFill>
                            <a:srgbClr val="0563C1"/>
                          </a:solidFill>
                          <a:effectLst/>
                          <a:latin typeface="Arial" panose="020B0604020202020204" pitchFamily="34" charset="0"/>
                          <a:hlinkClick r:id="rId6"/>
                        </a:rPr>
                        <a:t>https://app.snyk.io/vuln/SNYK-UPSTREAM-NODE-459326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9774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ml-api-adapter​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Low​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Unauthorized File Access​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node@10.15.3​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yes(10.18.0)​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yes​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2400" b="0" i="0" u="sng" strike="noStrike" dirty="0">
                          <a:solidFill>
                            <a:srgbClr val="0563C1"/>
                          </a:solidFill>
                          <a:effectLst/>
                          <a:latin typeface="Arial" panose="020B0604020202020204" pitchFamily="34" charset="0"/>
                          <a:hlinkClick r:id="rId7"/>
                        </a:rPr>
                        <a:t>https://app.snyk.io/vuln/SNYK-UPSTREAM-NODE-538287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804738"/>
                  </a:ext>
                </a:extLst>
              </a:tr>
              <a:tr h="78721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2400" b="0" i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Others </a:t>
                      </a:r>
                      <a:r>
                        <a:rPr lang="en-US" sz="2400" b="0" i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24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rtl="0" fontAlgn="base"/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** likely same as ml-</a:t>
                      </a:r>
                      <a:r>
                        <a:rPr lang="en-US" sz="2400" b="0" i="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api</a:t>
                      </a:r>
                      <a:r>
                        <a:rPr lang="en-US" sz="2400" b="0" i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-adapter as they share the same base image **​</a:t>
                      </a:r>
                      <a:endParaRPr lang="en-US" sz="24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b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B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1371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9613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6aea67892_0_73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Epic 3: Open Source Quality &amp; Security</a:t>
            </a:r>
            <a:endParaRPr sz="5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Docker-bench-security</a:t>
            </a:r>
            <a:endParaRPr sz="5200"/>
          </a:p>
        </p:txBody>
      </p:sp>
      <p:sp>
        <p:nvSpPr>
          <p:cNvPr id="330" name="Google Shape;330;g76aea67892_0_73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18</a:t>
            </a:fld>
            <a:endParaRPr sz="2700">
              <a:solidFill>
                <a:schemeClr val="dk2"/>
              </a:solidFill>
            </a:endParaRPr>
          </a:p>
        </p:txBody>
      </p:sp>
      <p:sp>
        <p:nvSpPr>
          <p:cNvPr id="331" name="Google Shape;331;g76aea67892_0_73"/>
          <p:cNvSpPr txBox="1">
            <a:spLocks noGrp="1"/>
          </p:cNvSpPr>
          <p:nvPr>
            <p:ph type="body" idx="1"/>
          </p:nvPr>
        </p:nvSpPr>
        <p:spPr>
          <a:xfrm>
            <a:off x="831304" y="3073275"/>
            <a:ext cx="9155378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19200" lvl="0" indent="-838200" algn="l" rtl="0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SzPts val="3600"/>
              <a:buChar char="●"/>
            </a:pPr>
            <a:r>
              <a:rPr lang="en-US" sz="3600" dirty="0">
                <a:solidFill>
                  <a:srgbClr val="24292E"/>
                </a:solidFill>
                <a:highlight>
                  <a:srgbClr val="FFFFFF"/>
                </a:highlight>
              </a:rPr>
              <a:t>A script that checks for best-practices around deploying Docker containers in production.</a:t>
            </a:r>
            <a:endParaRPr sz="36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1219200" lvl="0" indent="-838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600"/>
              <a:buFont typeface="Gill Sans"/>
              <a:buChar char="●"/>
            </a:pPr>
            <a:r>
              <a:rPr lang="en-US" sz="3600" dirty="0">
                <a:solidFill>
                  <a:srgbClr val="24292E"/>
                </a:solidFill>
                <a:highlight>
                  <a:srgbClr val="FFFFFF"/>
                </a:highlight>
              </a:rPr>
              <a:t>Uses CIS Benchmark v.17.06 - </a:t>
            </a:r>
            <a:r>
              <a:rPr lang="en-US" sz="3600" u="sng" dirty="0">
                <a:solidFill>
                  <a:schemeClr val="hlink"/>
                </a:solidFill>
                <a:hlinkClick r:id="rId3"/>
              </a:rPr>
              <a:t>https://www.cisecurity.org/benchmark/docker/</a:t>
            </a:r>
            <a:r>
              <a:rPr lang="en-US" sz="3600" dirty="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3600" dirty="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1219200" lvl="0" indent="-838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600"/>
              <a:buChar char="●"/>
            </a:pPr>
            <a:r>
              <a:rPr lang="en-US" sz="3600" dirty="0">
                <a:solidFill>
                  <a:srgbClr val="24292E"/>
                </a:solidFill>
                <a:highlight>
                  <a:srgbClr val="FFFFFF"/>
                </a:highlight>
              </a:rPr>
              <a:t>Conducts 105 security tests across Docker runtime environment.</a:t>
            </a:r>
            <a:endParaRPr sz="3200" dirty="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332" name="Google Shape;332;g76aea67892_0_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55281" y="3575684"/>
            <a:ext cx="13536326" cy="8105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6aea67892_0_83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19</a:t>
            </a:fld>
            <a:endParaRPr sz="2700">
              <a:solidFill>
                <a:schemeClr val="dk2"/>
              </a:solidFill>
            </a:endParaRPr>
          </a:p>
        </p:txBody>
      </p:sp>
      <p:pic>
        <p:nvPicPr>
          <p:cNvPr id="338" name="Google Shape;338;g76aea67892_0_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8053" y="3120333"/>
            <a:ext cx="19605553" cy="1018926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76aea67892_0_83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Epic 3: Open Source Quality &amp; Security</a:t>
            </a:r>
            <a:endParaRPr sz="5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Docker-bench-security</a:t>
            </a:r>
            <a:endParaRPr sz="5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/>
              <a:t>DevSecOps Initiative Overview</a:t>
            </a:r>
            <a:endParaRPr/>
          </a:p>
        </p:txBody>
      </p:sp>
      <p:sp>
        <p:nvSpPr>
          <p:cNvPr id="198" name="Google Shape;198;p2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7866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70"/>
              <a:buNone/>
            </a:pPr>
            <a:r>
              <a:rPr lang="en-US" sz="4070" dirty="0"/>
              <a:t>Improve security, quality and compliance of the Mojaloop Platform by leveraging mainly open source tools and community support.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65"/>
              <a:buNone/>
            </a:pPr>
            <a:endParaRPr sz="1665" dirty="0"/>
          </a:p>
          <a:p>
            <a:pPr marL="0" lvl="0" indent="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</a:pPr>
            <a:r>
              <a:rPr lang="en-US" sz="3700" u="sng" dirty="0"/>
              <a:t>Underpinning Principles: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7"/>
              <a:buNone/>
            </a:pPr>
            <a:endParaRPr sz="647" u="sng" dirty="0"/>
          </a:p>
          <a:p>
            <a:pPr marL="457200" lvl="0" indent="-45720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 sz="3700" dirty="0"/>
              <a:t>Deep integration into DevOps and CI\CD processes ( </a:t>
            </a:r>
            <a:r>
              <a:rPr lang="en-US" sz="3700" dirty="0">
                <a:solidFill>
                  <a:schemeClr val="accent1"/>
                </a:solidFill>
              </a:rPr>
              <a:t>All security must be automated gates to keep the DevOps workflow from slowing down</a:t>
            </a:r>
            <a:r>
              <a:rPr lang="en-US" sz="3700" dirty="0"/>
              <a:t>)</a:t>
            </a:r>
            <a:endParaRPr dirty="0"/>
          </a:p>
          <a:p>
            <a:pPr marL="457200" lvl="0" indent="-416115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7"/>
              <a:buNone/>
            </a:pPr>
            <a:endParaRPr sz="647" dirty="0">
              <a:solidFill>
                <a:schemeClr val="accent1"/>
              </a:solidFill>
            </a:endParaRPr>
          </a:p>
          <a:p>
            <a:pPr marL="457200" lvl="0" indent="-45720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 sz="3700" dirty="0"/>
              <a:t>Developer centric and inclusive ( </a:t>
            </a:r>
            <a:r>
              <a:rPr lang="en-US" sz="3700" dirty="0">
                <a:solidFill>
                  <a:schemeClr val="accent1"/>
                </a:solidFill>
              </a:rPr>
              <a:t>Empower and delegate with trust security integration activities to the </a:t>
            </a:r>
            <a:r>
              <a:rPr lang="en-US" sz="3700" dirty="0" err="1">
                <a:solidFill>
                  <a:schemeClr val="accent1"/>
                </a:solidFill>
              </a:rPr>
              <a:t>devops</a:t>
            </a:r>
            <a:r>
              <a:rPr lang="en-US" sz="3700" dirty="0">
                <a:solidFill>
                  <a:schemeClr val="accent1"/>
                </a:solidFill>
              </a:rPr>
              <a:t> teams </a:t>
            </a:r>
            <a:r>
              <a:rPr lang="en-US" sz="3700" dirty="0"/>
              <a:t>)</a:t>
            </a:r>
            <a:endParaRPr dirty="0"/>
          </a:p>
          <a:p>
            <a:pPr marL="457200" lvl="0" indent="-416115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7"/>
              <a:buNone/>
            </a:pPr>
            <a:endParaRPr sz="647" dirty="0"/>
          </a:p>
          <a:p>
            <a:pPr marL="457200" lvl="0" indent="-45720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 sz="3700" dirty="0"/>
              <a:t>Open source first approach to tooling (</a:t>
            </a:r>
            <a:r>
              <a:rPr lang="en-US" sz="3700" dirty="0">
                <a:solidFill>
                  <a:schemeClr val="accent1"/>
                </a:solidFill>
              </a:rPr>
              <a:t>Commercial tools to be considered only if open source tools does not fulfil the requirements</a:t>
            </a:r>
            <a:r>
              <a:rPr lang="en-US" sz="3700" dirty="0"/>
              <a:t>)</a:t>
            </a:r>
            <a:endParaRPr dirty="0"/>
          </a:p>
          <a:p>
            <a:pPr marL="457200" lvl="0" indent="-416115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7"/>
              <a:buNone/>
            </a:pPr>
            <a:endParaRPr sz="647" dirty="0"/>
          </a:p>
          <a:p>
            <a:pPr marL="457200" lvl="0" indent="-457200" algn="l" rtl="0">
              <a:lnSpc>
                <a:spcPct val="8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</a:pPr>
            <a:r>
              <a:rPr lang="en-US" sz="3700" dirty="0"/>
              <a:t>Adapt Application Security to Cloud Native Technologies (</a:t>
            </a:r>
            <a:r>
              <a:rPr lang="en-US" sz="3700" dirty="0">
                <a:solidFill>
                  <a:srgbClr val="0070C0"/>
                </a:solidFill>
              </a:rPr>
              <a:t>Containers and Microservices</a:t>
            </a:r>
            <a:r>
              <a:rPr lang="en-US" sz="3700" dirty="0"/>
              <a:t>) </a:t>
            </a:r>
            <a:endParaRPr dirty="0"/>
          </a:p>
          <a:p>
            <a:pPr marL="457200" lvl="0" indent="-222250" algn="l" rtl="0">
              <a:lnSpc>
                <a:spcPct val="8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3700"/>
              <a:buNone/>
            </a:pPr>
            <a:endParaRPr sz="3700" dirty="0"/>
          </a:p>
        </p:txBody>
      </p:sp>
      <p:sp>
        <p:nvSpPr>
          <p:cNvPr id="199" name="Google Shape;199;p2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2400"/>
              <a:buFont typeface="Arial"/>
              <a:buNone/>
            </a:pPr>
            <a:fld id="{00000000-1234-1234-1234-123412341234}" type="slidenum">
              <a:rPr lang="en-US" sz="2400" b="0" i="0" u="none" strike="noStrike" cap="none">
                <a:solidFill>
                  <a:srgbClr val="005A83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2400" b="0" i="0" u="none" strike="noStrike" cap="none">
              <a:solidFill>
                <a:srgbClr val="005A8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6af776c12_0_8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20</a:t>
            </a:fld>
            <a:endParaRPr sz="2700">
              <a:solidFill>
                <a:schemeClr val="dk2"/>
              </a:solidFill>
            </a:endParaRPr>
          </a:p>
        </p:txBody>
      </p:sp>
      <p:sp>
        <p:nvSpPr>
          <p:cNvPr id="345" name="Google Shape;345;g76af776c12_0_8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Epic 3: Open Source Quality &amp; Security</a:t>
            </a:r>
            <a:endParaRPr sz="5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Docker-bench-security</a:t>
            </a:r>
            <a:endParaRPr sz="5200"/>
          </a:p>
        </p:txBody>
      </p:sp>
      <p:pic>
        <p:nvPicPr>
          <p:cNvPr id="346" name="Google Shape;346;g76af776c12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825" y="4386976"/>
            <a:ext cx="22798724" cy="5402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76af776c12_0_1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00" cy="26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Epic 3: Open Source Quality &amp; Security</a:t>
            </a:r>
            <a:endParaRPr sz="52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AppArmor runtime security</a:t>
            </a:r>
            <a:endParaRPr sz="5200"/>
          </a:p>
        </p:txBody>
      </p:sp>
      <p:sp>
        <p:nvSpPr>
          <p:cNvPr id="352" name="Google Shape;352;g76af776c12_0_1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0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21</a:t>
            </a:fld>
            <a:endParaRPr sz="2700">
              <a:solidFill>
                <a:schemeClr val="dk2"/>
              </a:solidFill>
            </a:endParaRPr>
          </a:p>
        </p:txBody>
      </p:sp>
      <p:sp>
        <p:nvSpPr>
          <p:cNvPr id="353" name="Google Shape;353;g76af776c12_0_1"/>
          <p:cNvSpPr txBox="1">
            <a:spLocks noGrp="1"/>
          </p:cNvSpPr>
          <p:nvPr>
            <p:ph type="body" idx="1"/>
          </p:nvPr>
        </p:nvSpPr>
        <p:spPr>
          <a:xfrm>
            <a:off x="831304" y="3073275"/>
            <a:ext cx="108915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171428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Char char="●"/>
            </a:pPr>
            <a:r>
              <a:rPr lang="en-US" sz="3600">
                <a:solidFill>
                  <a:srgbClr val="33444C"/>
                </a:solidFill>
                <a:highlight>
                  <a:schemeClr val="lt1"/>
                </a:highlight>
              </a:rPr>
              <a:t>AppArmor (Application Armor) is a Linux security module that protects an operating system and its applications from </a:t>
            </a:r>
            <a:r>
              <a:rPr lang="en-US" sz="3600" b="1">
                <a:solidFill>
                  <a:srgbClr val="33444C"/>
                </a:solidFill>
                <a:highlight>
                  <a:schemeClr val="lt1"/>
                </a:highlight>
              </a:rPr>
              <a:t>runtime </a:t>
            </a:r>
            <a:r>
              <a:rPr lang="en-US" sz="3600">
                <a:solidFill>
                  <a:srgbClr val="33444C"/>
                </a:solidFill>
                <a:highlight>
                  <a:schemeClr val="lt1"/>
                </a:highlight>
              </a:rPr>
              <a:t>security threats. </a:t>
            </a:r>
            <a:endParaRPr sz="3600">
              <a:solidFill>
                <a:srgbClr val="33444C"/>
              </a:solidFill>
              <a:highlight>
                <a:schemeClr val="lt1"/>
              </a:highlight>
            </a:endParaRPr>
          </a:p>
          <a:p>
            <a:pPr marL="457200" lvl="0" indent="-457200" algn="l" rtl="0">
              <a:lnSpc>
                <a:spcPct val="17142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Char char="●"/>
            </a:pPr>
            <a:r>
              <a:rPr lang="en-US" sz="3600">
                <a:solidFill>
                  <a:srgbClr val="33444C"/>
                </a:solidFill>
                <a:highlight>
                  <a:schemeClr val="lt1"/>
                </a:highlight>
              </a:rPr>
              <a:t>Docker expects to find an AppArmor policy loaded and enforced. It automatically generates and loads a default profile for containers named docker-default. </a:t>
            </a:r>
            <a:endParaRPr sz="3600">
              <a:solidFill>
                <a:srgbClr val="33444C"/>
              </a:solidFill>
              <a:highlight>
                <a:schemeClr val="lt1"/>
              </a:highlight>
            </a:endParaRPr>
          </a:p>
          <a:p>
            <a:pPr marL="457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</a:pPr>
            <a:r>
              <a:rPr lang="en-US" sz="3600">
                <a:solidFill>
                  <a:srgbClr val="33444C"/>
                </a:solidFill>
                <a:highlight>
                  <a:schemeClr val="lt1"/>
                </a:highlight>
              </a:rPr>
              <a:t>Profiles can allow capabilities like network access, raw socket access, and the permission to read, write, or execute files on matching paths. </a:t>
            </a:r>
            <a:endParaRPr sz="36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pic>
        <p:nvPicPr>
          <p:cNvPr id="354" name="Google Shape;354;g76af776c1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9028" y="734377"/>
            <a:ext cx="8886276" cy="119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5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/>
              <a:t>Challenges / Next Steps</a:t>
            </a:r>
            <a:endParaRPr/>
          </a:p>
        </p:txBody>
      </p:sp>
      <p:sp>
        <p:nvSpPr>
          <p:cNvPr id="491" name="Google Shape;491;p15"/>
          <p:cNvSpPr txBox="1">
            <a:spLocks noGrp="1"/>
          </p:cNvSpPr>
          <p:nvPr>
            <p:ph type="body" idx="1"/>
          </p:nvPr>
        </p:nvSpPr>
        <p:spPr>
          <a:xfrm>
            <a:off x="1676619" y="4344839"/>
            <a:ext cx="21033937" cy="7075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Char char="●"/>
            </a:pPr>
            <a:r>
              <a:rPr lang="en-US" sz="4600"/>
              <a:t>Continuous monitoring of the threat landscape – Including public concerns on Mojaloop Security.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600"/>
              <a:buChar char="●"/>
            </a:pPr>
            <a:r>
              <a:rPr lang="en-US" sz="4600"/>
              <a:t>Hold formal feedback sessions with implementers.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600"/>
              <a:buChar char="●"/>
            </a:pPr>
            <a:r>
              <a:rPr lang="en-US" sz="4600"/>
              <a:t>Safely navigate through a large landscape of open source security tools.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600"/>
              <a:buChar char="●"/>
            </a:pPr>
            <a:r>
              <a:rPr lang="en-US" sz="4600"/>
              <a:t>Continuous tool update without impacting the CI/CD workflow process.</a:t>
            </a:r>
            <a:endParaRPr sz="4600"/>
          </a:p>
          <a:p>
            <a:pPr marL="45720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600"/>
              <a:buChar char="●"/>
            </a:pPr>
            <a:r>
              <a:rPr lang="en-US" sz="4600"/>
              <a:t>Keep compliance initiatives use case driven.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</a:pPr>
            <a:endParaRPr sz="4600"/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4600"/>
              <a:buNone/>
            </a:pPr>
            <a:endParaRPr sz="4600"/>
          </a:p>
        </p:txBody>
      </p:sp>
      <p:sp>
        <p:nvSpPr>
          <p:cNvPr id="492" name="Google Shape;492;p15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22</a:t>
            </a:fld>
            <a:endParaRPr sz="2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6"/>
          <p:cNvSpPr txBox="1">
            <a:spLocks noGrp="1"/>
          </p:cNvSpPr>
          <p:nvPr>
            <p:ph type="ctrTitle"/>
          </p:nvPr>
        </p:nvSpPr>
        <p:spPr>
          <a:xfrm>
            <a:off x="6091630" y="5271320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</a:pPr>
            <a:r>
              <a:rPr lang="en-US" sz="9600"/>
              <a:t>Thank You</a:t>
            </a:r>
            <a:br>
              <a:rPr lang="en-US" sz="9600"/>
            </a:br>
            <a:br>
              <a:rPr lang="en-US" sz="9600"/>
            </a:br>
            <a:r>
              <a:rPr lang="en-US" sz="9600"/>
              <a:t>Questions?</a:t>
            </a:r>
            <a:endParaRPr/>
          </a:p>
        </p:txBody>
      </p:sp>
      <p:sp>
        <p:nvSpPr>
          <p:cNvPr id="498" name="Google Shape;498;p16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499" name="Google Shape;499;p16"/>
          <p:cNvSpPr txBox="1"/>
          <p:nvPr/>
        </p:nvSpPr>
        <p:spPr>
          <a:xfrm>
            <a:off x="14213292" y="2547255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coffee stains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6"/>
          <p:cNvSpPr txBox="1"/>
          <p:nvPr/>
        </p:nvSpPr>
        <p:spPr>
          <a:xfrm>
            <a:off x="19782005" y="7064826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Oh no! A spill!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6"/>
          <p:cNvSpPr txBox="1">
            <a:spLocks noGrp="1"/>
          </p:cNvSpPr>
          <p:nvPr>
            <p:ph type="ctrTitle"/>
          </p:nvPr>
        </p:nvSpPr>
        <p:spPr>
          <a:xfrm>
            <a:off x="6091630" y="5271320"/>
            <a:ext cx="12286059" cy="451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Arial"/>
              <a:buNone/>
            </a:pPr>
            <a:r>
              <a:rPr lang="en-US" sz="9600" dirty="0"/>
              <a:t>Appendix</a:t>
            </a:r>
            <a:endParaRPr dirty="0"/>
          </a:p>
        </p:txBody>
      </p:sp>
      <p:sp>
        <p:nvSpPr>
          <p:cNvPr id="498" name="Google Shape;498;p16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8674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00000"/>
              </a:buClr>
              <a:buSzPts val="3400"/>
            </a:pPr>
            <a:r>
              <a:rPr lang="en-US" sz="5400" b="1" dirty="0">
                <a:solidFill>
                  <a:srgbClr val="000000"/>
                </a:solidFill>
              </a:rPr>
              <a:t>Epic 1: </a:t>
            </a:r>
            <a:r>
              <a:rPr lang="en-US" sz="5400" b="1" dirty="0" err="1">
                <a:solidFill>
                  <a:srgbClr val="000000"/>
                </a:solidFill>
              </a:rPr>
              <a:t>Javascript</a:t>
            </a:r>
            <a:r>
              <a:rPr lang="en-US" sz="5400" b="1" dirty="0">
                <a:solidFill>
                  <a:srgbClr val="000000"/>
                </a:solidFill>
              </a:rPr>
              <a:t> to Typescript Conversion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323" name="Google Shape;323;p14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114300" indent="0">
              <a:buNone/>
            </a:pPr>
            <a:r>
              <a:rPr lang="en-US" b="1" dirty="0">
                <a:solidFill>
                  <a:schemeClr val="tx1"/>
                </a:solidFill>
              </a:rPr>
              <a:t>Typescript Pros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371600" lvl="1" indent="-457200">
              <a:lnSpc>
                <a:spcPct val="110000"/>
              </a:lnSpc>
              <a:spcBef>
                <a:spcPts val="1000"/>
              </a:spcBef>
              <a:buSzPts val="3600"/>
            </a:pPr>
            <a:r>
              <a:rPr lang="en-US" sz="5100" dirty="0">
                <a:solidFill>
                  <a:schemeClr val="tx1"/>
                </a:solidFill>
              </a:rPr>
              <a:t>Type checking makes it easier to find bugs that usually get caught only at runtime (no test substitute)</a:t>
            </a:r>
          </a:p>
          <a:p>
            <a:pPr marL="1371600" lvl="1" indent="-457200">
              <a:lnSpc>
                <a:spcPct val="110000"/>
              </a:lnSpc>
              <a:spcBef>
                <a:spcPts val="1000"/>
              </a:spcBef>
              <a:buSzPts val="3600"/>
            </a:pPr>
            <a:r>
              <a:rPr lang="en-US" sz="5100" dirty="0">
                <a:solidFill>
                  <a:schemeClr val="tx1"/>
                </a:solidFill>
              </a:rPr>
              <a:t>OOP allows for "interface oriented development” which is an enabler of Single Responsibility Principle - which leads to scalable code and dependency management</a:t>
            </a:r>
          </a:p>
          <a:p>
            <a:pPr marL="1371600" lvl="1" indent="-457200">
              <a:lnSpc>
                <a:spcPct val="110000"/>
              </a:lnSpc>
              <a:spcBef>
                <a:spcPts val="1000"/>
              </a:spcBef>
              <a:buSzPts val="3600"/>
            </a:pPr>
            <a:r>
              <a:rPr lang="en-US" sz="5100" dirty="0">
                <a:solidFill>
                  <a:schemeClr val="tx1"/>
                </a:solidFill>
              </a:rPr>
              <a:t>Easier to refactor when code gets bigger</a:t>
            </a:r>
          </a:p>
          <a:p>
            <a:pPr marL="1371600" lvl="1" indent="-457200">
              <a:lnSpc>
                <a:spcPct val="110000"/>
              </a:lnSpc>
              <a:spcBef>
                <a:spcPts val="1000"/>
              </a:spcBef>
              <a:buSzPts val="3600"/>
            </a:pPr>
            <a:r>
              <a:rPr lang="en-US" sz="5100" dirty="0">
                <a:solidFill>
                  <a:schemeClr val="tx1"/>
                </a:solidFill>
              </a:rPr>
              <a:t>TS and JS can co-exist on the same project, no all of nothing approach required</a:t>
            </a:r>
          </a:p>
          <a:p>
            <a:pPr marL="1371600" lvl="1" indent="-457200">
              <a:lnSpc>
                <a:spcPct val="110000"/>
              </a:lnSpc>
              <a:spcBef>
                <a:spcPts val="1000"/>
              </a:spcBef>
              <a:buSzPts val="3600"/>
            </a:pPr>
            <a:r>
              <a:rPr lang="en-US" sz="5100" dirty="0">
                <a:solidFill>
                  <a:schemeClr val="tx1"/>
                </a:solidFill>
              </a:rPr>
              <a:t>A significant number of large JS libraries and frameworks are already TS</a:t>
            </a:r>
          </a:p>
          <a:p>
            <a:pPr marL="1371600" lvl="1" indent="-457200">
              <a:lnSpc>
                <a:spcPct val="110000"/>
              </a:lnSpc>
              <a:spcBef>
                <a:spcPts val="1000"/>
              </a:spcBef>
              <a:buSzPts val="3600"/>
            </a:pPr>
            <a:endParaRPr lang="en-US" sz="5100" dirty="0">
              <a:solidFill>
                <a:schemeClr val="tx1"/>
              </a:solidFill>
            </a:endParaRPr>
          </a:p>
        </p:txBody>
      </p:sp>
      <p:sp>
        <p:nvSpPr>
          <p:cNvPr id="324" name="Google Shape;324;p1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25</a:t>
            </a:fld>
            <a:endParaRPr sz="27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156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00000"/>
              </a:buClr>
              <a:buSzPts val="3400"/>
            </a:pPr>
            <a:r>
              <a:rPr lang="en-US" sz="5400" b="1" dirty="0">
                <a:solidFill>
                  <a:srgbClr val="000000"/>
                </a:solidFill>
              </a:rPr>
              <a:t>Epic 1: </a:t>
            </a:r>
            <a:r>
              <a:rPr lang="en-US" sz="5400" b="1" dirty="0" err="1">
                <a:solidFill>
                  <a:srgbClr val="000000"/>
                </a:solidFill>
              </a:rPr>
              <a:t>Javascript</a:t>
            </a:r>
            <a:r>
              <a:rPr lang="en-US" sz="5400" b="1" dirty="0">
                <a:solidFill>
                  <a:srgbClr val="000000"/>
                </a:solidFill>
              </a:rPr>
              <a:t> to Typescript Conversion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323" name="Google Shape;323;p14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>
              <a:buNone/>
            </a:pPr>
            <a:r>
              <a:rPr lang="en-US" sz="4400" b="1" dirty="0">
                <a:solidFill>
                  <a:schemeClr val="tx1"/>
                </a:solidFill>
              </a:rPr>
              <a:t>Typescript Cons</a:t>
            </a:r>
          </a:p>
          <a:p>
            <a:pPr marL="1143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1371600" lvl="1" indent="-457200">
              <a:lnSpc>
                <a:spcPct val="110000"/>
              </a:lnSpc>
              <a:spcBef>
                <a:spcPts val="1000"/>
              </a:spcBef>
              <a:buSzPts val="3600"/>
            </a:pPr>
            <a:r>
              <a:rPr lang="en-US" sz="5100" dirty="0">
                <a:solidFill>
                  <a:schemeClr val="tx1"/>
                </a:solidFill>
              </a:rPr>
              <a:t>Additional dev tools/steps - more setup time</a:t>
            </a:r>
          </a:p>
          <a:p>
            <a:pPr marL="1371600" lvl="1" indent="-457200">
              <a:lnSpc>
                <a:spcPct val="110000"/>
              </a:lnSpc>
              <a:spcBef>
                <a:spcPts val="1000"/>
              </a:spcBef>
              <a:buSzPts val="3600"/>
            </a:pPr>
            <a:r>
              <a:rPr lang="en-US" sz="5100" dirty="0" err="1">
                <a:solidFill>
                  <a:schemeClr val="tx1"/>
                </a:solidFill>
              </a:rPr>
              <a:t>Devs</a:t>
            </a:r>
            <a:r>
              <a:rPr lang="en-US" sz="5100" dirty="0">
                <a:solidFill>
                  <a:schemeClr val="tx1"/>
                </a:solidFill>
              </a:rPr>
              <a:t> have to learn TS</a:t>
            </a:r>
          </a:p>
          <a:p>
            <a:pPr marL="1371600" lvl="1" indent="-457200">
              <a:lnSpc>
                <a:spcPct val="110000"/>
              </a:lnSpc>
              <a:spcBef>
                <a:spcPts val="1000"/>
              </a:spcBef>
              <a:buSzPts val="3600"/>
            </a:pPr>
            <a:r>
              <a:rPr lang="en-US" sz="5100" dirty="0">
                <a:solidFill>
                  <a:schemeClr val="tx1"/>
                </a:solidFill>
              </a:rPr>
              <a:t>TS on its own is no silver bullet - bad developers can still produce bad TS code</a:t>
            </a:r>
          </a:p>
          <a:p>
            <a:pPr marL="1371600" lvl="1" indent="-457200">
              <a:lnSpc>
                <a:spcPct val="110000"/>
              </a:lnSpc>
              <a:spcBef>
                <a:spcPts val="1000"/>
              </a:spcBef>
              <a:buSzPts val="3600"/>
            </a:pPr>
            <a:r>
              <a:rPr lang="en-US" sz="5100" dirty="0">
                <a:solidFill>
                  <a:schemeClr val="tx1"/>
                </a:solidFill>
              </a:rPr>
              <a:t>Might detract JS purists from contributing - not true anymore since the majority of JS </a:t>
            </a:r>
            <a:r>
              <a:rPr lang="en-US" sz="5100" dirty="0" err="1">
                <a:solidFill>
                  <a:schemeClr val="tx1"/>
                </a:solidFill>
              </a:rPr>
              <a:t>devs</a:t>
            </a:r>
            <a:r>
              <a:rPr lang="en-US" sz="5100" dirty="0">
                <a:solidFill>
                  <a:schemeClr val="tx1"/>
                </a:solidFill>
              </a:rPr>
              <a:t> can do TS </a:t>
            </a:r>
            <a:r>
              <a:rPr lang="en-US" sz="3200" dirty="0">
                <a:solidFill>
                  <a:schemeClr val="tx1"/>
                </a:solidFill>
              </a:rPr>
              <a:t>(source h</a:t>
            </a:r>
            <a:r>
              <a:rPr lang="en-US" sz="3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ttps://stackshare.io/typescript</a:t>
            </a:r>
            <a:r>
              <a:rPr lang="en-US" sz="3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24" name="Google Shape;324;p1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26</a:t>
            </a:fld>
            <a:endParaRPr sz="27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808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Clr>
                <a:srgbClr val="000000"/>
              </a:buClr>
              <a:buSzPts val="3400"/>
            </a:pPr>
            <a:r>
              <a:rPr lang="en-US" sz="5400" b="1" dirty="0">
                <a:solidFill>
                  <a:srgbClr val="000000"/>
                </a:solidFill>
              </a:rPr>
              <a:t>Epic 1: </a:t>
            </a:r>
            <a:r>
              <a:rPr lang="en-US" sz="5400" b="1" dirty="0" err="1">
                <a:solidFill>
                  <a:srgbClr val="000000"/>
                </a:solidFill>
              </a:rPr>
              <a:t>Javascript</a:t>
            </a:r>
            <a:r>
              <a:rPr lang="en-US" sz="5400" b="1" dirty="0">
                <a:solidFill>
                  <a:srgbClr val="000000"/>
                </a:solidFill>
              </a:rPr>
              <a:t> to Typescript Conversion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323" name="Google Shape;323;p14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0000" lnSpcReduction="20000"/>
          </a:bodyPr>
          <a:lstStyle/>
          <a:p>
            <a:pPr marL="114300" indent="0">
              <a:buNone/>
            </a:pPr>
            <a:r>
              <a:rPr lang="en-US" sz="9300" b="1" dirty="0">
                <a:solidFill>
                  <a:schemeClr val="tx1"/>
                </a:solidFill>
              </a:rPr>
              <a:t>Typescript Fallacies</a:t>
            </a:r>
          </a:p>
          <a:p>
            <a:pPr marL="114300" indent="0">
              <a:buNone/>
            </a:pPr>
            <a:endParaRPr lang="en-US" sz="9300" b="1" dirty="0">
              <a:solidFill>
                <a:schemeClr val="tx1"/>
              </a:solidFill>
            </a:endParaRPr>
          </a:p>
          <a:p>
            <a:pPr marL="1371600" lvl="1" indent="-457200">
              <a:lnSpc>
                <a:spcPct val="130000"/>
              </a:lnSpc>
              <a:spcBef>
                <a:spcPts val="1000"/>
              </a:spcBef>
              <a:buSzPts val="3600"/>
            </a:pPr>
            <a:r>
              <a:rPr lang="en-US" sz="8200" dirty="0">
                <a:solidFill>
                  <a:schemeClr val="tx1"/>
                </a:solidFill>
              </a:rPr>
              <a:t>Development takes longer</a:t>
            </a:r>
          </a:p>
          <a:p>
            <a:pPr marL="1828800" lvl="2" indent="-457200">
              <a:lnSpc>
                <a:spcPct val="130000"/>
              </a:lnSpc>
              <a:spcBef>
                <a:spcPts val="1000"/>
              </a:spcBef>
              <a:buSzPts val="3600"/>
            </a:pPr>
            <a:r>
              <a:rPr lang="en-US" sz="8200" dirty="0">
                <a:solidFill>
                  <a:schemeClr val="tx1"/>
                </a:solidFill>
              </a:rPr>
              <a:t>Cost of software is in maintaining it, not the initial code - TS can improve maintainability of the code</a:t>
            </a:r>
          </a:p>
          <a:p>
            <a:pPr marL="1371600" lvl="1" indent="-457200">
              <a:lnSpc>
                <a:spcPct val="130000"/>
              </a:lnSpc>
              <a:spcBef>
                <a:spcPts val="1000"/>
              </a:spcBef>
              <a:buSzPts val="3600"/>
            </a:pPr>
            <a:r>
              <a:rPr lang="en-US" sz="8200" dirty="0">
                <a:solidFill>
                  <a:schemeClr val="tx1"/>
                </a:solidFill>
              </a:rPr>
              <a:t>Prevent recruiting good JS people</a:t>
            </a:r>
          </a:p>
          <a:p>
            <a:pPr marL="1828800" lvl="2" indent="-457200">
              <a:lnSpc>
                <a:spcPct val="130000"/>
              </a:lnSpc>
              <a:spcBef>
                <a:spcPts val="1000"/>
              </a:spcBef>
              <a:buSzPts val="3600"/>
            </a:pPr>
            <a:r>
              <a:rPr lang="en-US" sz="8200" dirty="0">
                <a:solidFill>
                  <a:schemeClr val="tx1"/>
                </a:solidFill>
              </a:rPr>
              <a:t>“good JS” often translates to hard to maintain procedural code. </a:t>
            </a:r>
          </a:p>
          <a:p>
            <a:pPr marL="1828800" lvl="2" indent="-457200">
              <a:lnSpc>
                <a:spcPct val="130000"/>
              </a:lnSpc>
              <a:spcBef>
                <a:spcPts val="1000"/>
              </a:spcBef>
              <a:buSzPts val="3600"/>
            </a:pPr>
            <a:r>
              <a:rPr lang="en-US" sz="8200" dirty="0">
                <a:solidFill>
                  <a:schemeClr val="tx1"/>
                </a:solidFill>
              </a:rPr>
              <a:t>Plus, good developers can use many tools, including many languages.</a:t>
            </a:r>
          </a:p>
          <a:p>
            <a:pPr lvl="2" indent="0">
              <a:lnSpc>
                <a:spcPct val="130000"/>
              </a:lnSpc>
              <a:spcBef>
                <a:spcPts val="1000"/>
              </a:spcBef>
              <a:buSzPts val="3600"/>
              <a:buNone/>
            </a:pPr>
            <a:endParaRPr lang="en-US" sz="9300" b="1" dirty="0">
              <a:solidFill>
                <a:schemeClr val="tx1"/>
              </a:solidFill>
            </a:endParaRPr>
          </a:p>
          <a:p>
            <a:pPr marL="23813" lvl="2" indent="0">
              <a:lnSpc>
                <a:spcPct val="130000"/>
              </a:lnSpc>
              <a:spcBef>
                <a:spcPts val="1000"/>
              </a:spcBef>
              <a:buSzPts val="3600"/>
              <a:buNone/>
            </a:pPr>
            <a:r>
              <a:rPr lang="en-US" sz="9300" b="1" dirty="0">
                <a:solidFill>
                  <a:schemeClr val="tx1"/>
                </a:solidFill>
              </a:rPr>
              <a:t>Recommendation</a:t>
            </a:r>
          </a:p>
          <a:p>
            <a:pPr marL="1371600" lvl="1" indent="-457200">
              <a:lnSpc>
                <a:spcPct val="130000"/>
              </a:lnSpc>
              <a:spcBef>
                <a:spcPts val="1000"/>
              </a:spcBef>
              <a:buSzPts val="3600"/>
            </a:pPr>
            <a:r>
              <a:rPr lang="en-US" sz="8200" dirty="0">
                <a:solidFill>
                  <a:schemeClr val="tx1"/>
                </a:solidFill>
              </a:rPr>
              <a:t>Plan the update of core and shared repos to Typescript</a:t>
            </a:r>
          </a:p>
          <a:p>
            <a:pPr marL="1828800" lvl="2" indent="-457200">
              <a:lnSpc>
                <a:spcPct val="130000"/>
              </a:lnSpc>
              <a:spcBef>
                <a:spcPts val="1000"/>
              </a:spcBef>
              <a:buSzPts val="3600"/>
            </a:pPr>
            <a:r>
              <a:rPr lang="en-US" sz="8200" dirty="0">
                <a:solidFill>
                  <a:schemeClr val="tx1"/>
                </a:solidFill>
              </a:rPr>
              <a:t>Start with shared libraries first, then move on to </a:t>
            </a:r>
          </a:p>
          <a:p>
            <a:pPr marL="1371600" lvl="1" indent="-457200">
              <a:lnSpc>
                <a:spcPct val="130000"/>
              </a:lnSpc>
              <a:spcBef>
                <a:spcPts val="1000"/>
              </a:spcBef>
              <a:buSzPts val="3600"/>
            </a:pPr>
            <a:r>
              <a:rPr lang="en-US" sz="8200" dirty="0">
                <a:solidFill>
                  <a:schemeClr val="tx1"/>
                </a:solidFill>
              </a:rPr>
              <a:t>Enforce new core and shared repos to use Typescript</a:t>
            </a:r>
          </a:p>
        </p:txBody>
      </p:sp>
      <p:sp>
        <p:nvSpPr>
          <p:cNvPr id="324" name="Google Shape;324;p1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27</a:t>
            </a:fld>
            <a:endParaRPr sz="27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371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6af776c12_0_279"/>
          <p:cNvSpPr txBox="1">
            <a:spLocks noGrp="1"/>
          </p:cNvSpPr>
          <p:nvPr>
            <p:ph type="sldNum" idx="4294967295"/>
          </p:nvPr>
        </p:nvSpPr>
        <p:spPr>
          <a:xfrm>
            <a:off x="23024810" y="12992949"/>
            <a:ext cx="639300" cy="6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Calibri"/>
              <a:buNone/>
            </a:pPr>
            <a:fld id="{00000000-1234-1234-1234-123412341234}" type="slidenum">
              <a:rPr lang="en-US" sz="200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2000">
              <a:solidFill>
                <a:srgbClr val="BFBFB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76af776c12_0_279"/>
          <p:cNvSpPr txBox="1">
            <a:spLocks noGrp="1"/>
          </p:cNvSpPr>
          <p:nvPr>
            <p:ph type="title"/>
          </p:nvPr>
        </p:nvSpPr>
        <p:spPr>
          <a:xfrm>
            <a:off x="3060548" y="524061"/>
            <a:ext cx="18442500" cy="1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E7F1"/>
              </a:buClr>
              <a:buSzPts val="5600"/>
              <a:buFont typeface="Calibri"/>
              <a:buNone/>
            </a:pPr>
            <a:r>
              <a:rPr lang="en-US" sz="5600">
                <a:solidFill>
                  <a:srgbClr val="61E7F1"/>
                </a:solidFill>
              </a:rPr>
              <a:t>ML OSS: Release Mechanism with Security Checks</a:t>
            </a:r>
            <a:endParaRPr sz="5600">
              <a:solidFill>
                <a:srgbClr val="61E7F1"/>
              </a:solidFill>
            </a:endParaRPr>
          </a:p>
        </p:txBody>
      </p:sp>
      <p:grpSp>
        <p:nvGrpSpPr>
          <p:cNvPr id="377" name="Google Shape;377;g76af776c12_0_279" title="Timeline"/>
          <p:cNvGrpSpPr/>
          <p:nvPr/>
        </p:nvGrpSpPr>
        <p:grpSpPr>
          <a:xfrm>
            <a:off x="836149" y="6692544"/>
            <a:ext cx="22432564" cy="331200"/>
            <a:chOff x="418011" y="3346265"/>
            <a:chExt cx="11214600" cy="165600"/>
          </a:xfrm>
        </p:grpSpPr>
        <p:cxnSp>
          <p:nvCxnSpPr>
            <p:cNvPr id="378" name="Google Shape;378;g76af776c12_0_279"/>
            <p:cNvCxnSpPr/>
            <p:nvPr/>
          </p:nvCxnSpPr>
          <p:spPr>
            <a:xfrm>
              <a:off x="418011" y="3429000"/>
              <a:ext cx="11214600" cy="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379" name="Google Shape;379;g76af776c12_0_279"/>
            <p:cNvCxnSpPr/>
            <p:nvPr/>
          </p:nvCxnSpPr>
          <p:spPr>
            <a:xfrm>
              <a:off x="1067476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0" name="Google Shape;380;g76af776c12_0_279"/>
            <p:cNvCxnSpPr/>
            <p:nvPr/>
          </p:nvCxnSpPr>
          <p:spPr>
            <a:xfrm>
              <a:off x="1714868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1" name="Google Shape;381;g76af776c12_0_279"/>
            <p:cNvCxnSpPr/>
            <p:nvPr/>
          </p:nvCxnSpPr>
          <p:spPr>
            <a:xfrm>
              <a:off x="2362260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2" name="Google Shape;382;g76af776c12_0_279"/>
            <p:cNvCxnSpPr/>
            <p:nvPr/>
          </p:nvCxnSpPr>
          <p:spPr>
            <a:xfrm>
              <a:off x="3009652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3" name="Google Shape;383;g76af776c12_0_279"/>
            <p:cNvCxnSpPr/>
            <p:nvPr/>
          </p:nvCxnSpPr>
          <p:spPr>
            <a:xfrm>
              <a:off x="3657044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4" name="Google Shape;384;g76af776c12_0_279"/>
            <p:cNvCxnSpPr/>
            <p:nvPr/>
          </p:nvCxnSpPr>
          <p:spPr>
            <a:xfrm>
              <a:off x="4304436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5" name="Google Shape;385;g76af776c12_0_279"/>
            <p:cNvCxnSpPr/>
            <p:nvPr/>
          </p:nvCxnSpPr>
          <p:spPr>
            <a:xfrm>
              <a:off x="4951828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6" name="Google Shape;386;g76af776c12_0_279"/>
            <p:cNvCxnSpPr/>
            <p:nvPr/>
          </p:nvCxnSpPr>
          <p:spPr>
            <a:xfrm>
              <a:off x="5599220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7" name="Google Shape;387;g76af776c12_0_279"/>
            <p:cNvCxnSpPr/>
            <p:nvPr/>
          </p:nvCxnSpPr>
          <p:spPr>
            <a:xfrm>
              <a:off x="6246612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8" name="Google Shape;388;g76af776c12_0_279"/>
            <p:cNvCxnSpPr/>
            <p:nvPr/>
          </p:nvCxnSpPr>
          <p:spPr>
            <a:xfrm>
              <a:off x="6894004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9" name="Google Shape;389;g76af776c12_0_279"/>
            <p:cNvCxnSpPr/>
            <p:nvPr/>
          </p:nvCxnSpPr>
          <p:spPr>
            <a:xfrm>
              <a:off x="7541396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0" name="Google Shape;390;g76af776c12_0_279"/>
            <p:cNvCxnSpPr/>
            <p:nvPr/>
          </p:nvCxnSpPr>
          <p:spPr>
            <a:xfrm>
              <a:off x="8188788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1" name="Google Shape;391;g76af776c12_0_279"/>
            <p:cNvCxnSpPr/>
            <p:nvPr/>
          </p:nvCxnSpPr>
          <p:spPr>
            <a:xfrm>
              <a:off x="8836180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2" name="Google Shape;392;g76af776c12_0_279"/>
            <p:cNvCxnSpPr/>
            <p:nvPr/>
          </p:nvCxnSpPr>
          <p:spPr>
            <a:xfrm>
              <a:off x="9483572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3" name="Google Shape;393;g76af776c12_0_279"/>
            <p:cNvCxnSpPr/>
            <p:nvPr/>
          </p:nvCxnSpPr>
          <p:spPr>
            <a:xfrm>
              <a:off x="10130964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4" name="Google Shape;394;g76af776c12_0_279"/>
            <p:cNvCxnSpPr/>
            <p:nvPr/>
          </p:nvCxnSpPr>
          <p:spPr>
            <a:xfrm>
              <a:off x="10778356" y="3346265"/>
              <a:ext cx="0" cy="165600"/>
            </a:xfrm>
            <a:prstGeom prst="straightConnector1">
              <a:avLst/>
            </a:prstGeom>
            <a:noFill/>
            <a:ln w="9525" cap="flat" cmpd="sng">
              <a:solidFill>
                <a:srgbClr val="61E7F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95" name="Google Shape;395;g76af776c12_0_279" title="Timeline Arrow"/>
          <p:cNvSpPr/>
          <p:nvPr/>
        </p:nvSpPr>
        <p:spPr>
          <a:xfrm>
            <a:off x="836130" y="5556067"/>
            <a:ext cx="4136400" cy="1301700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96" name="Google Shape;396;g76af776c12_0_279" title="Duration Text"/>
          <p:cNvSpPr txBox="1"/>
          <p:nvPr/>
        </p:nvSpPr>
        <p:spPr>
          <a:xfrm>
            <a:off x="1477518" y="5137869"/>
            <a:ext cx="28539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 Planning</a:t>
            </a:r>
            <a:endParaRPr sz="3700"/>
          </a:p>
        </p:txBody>
      </p:sp>
      <p:cxnSp>
        <p:nvCxnSpPr>
          <p:cNvPr id="397" name="Google Shape;397;g76af776c12_0_279" title="Connecter Line"/>
          <p:cNvCxnSpPr/>
          <p:nvPr/>
        </p:nvCxnSpPr>
        <p:spPr>
          <a:xfrm>
            <a:off x="2904421" y="4248509"/>
            <a:ext cx="0" cy="723900"/>
          </a:xfrm>
          <a:prstGeom prst="straightConnector1">
            <a:avLst/>
          </a:prstGeom>
          <a:noFill/>
          <a:ln w="9525" cap="flat" cmpd="sng">
            <a:solidFill>
              <a:srgbClr val="DDEAF6"/>
            </a:solidFill>
            <a:prstDash val="solid"/>
            <a:miter lim="800000"/>
            <a:headEnd type="oval" w="med" len="med"/>
            <a:tailEnd type="oval" w="med" len="med"/>
          </a:ln>
        </p:spPr>
      </p:cxnSp>
      <p:grpSp>
        <p:nvGrpSpPr>
          <p:cNvPr id="398" name="Google Shape;398;g76af776c12_0_279" title="Item Text"/>
          <p:cNvGrpSpPr/>
          <p:nvPr/>
        </p:nvGrpSpPr>
        <p:grpSpPr>
          <a:xfrm>
            <a:off x="1136368" y="2541080"/>
            <a:ext cx="3536330" cy="1447912"/>
            <a:chOff x="568098" y="1270541"/>
            <a:chExt cx="1767900" cy="723956"/>
          </a:xfrm>
        </p:grpSpPr>
        <p:sp>
          <p:nvSpPr>
            <p:cNvPr id="399" name="Google Shape;399;g76af776c12_0_279"/>
            <p:cNvSpPr txBox="1"/>
            <p:nvPr/>
          </p:nvSpPr>
          <p:spPr>
            <a:xfrm>
              <a:off x="568098" y="1270541"/>
              <a:ext cx="176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Trebuchet MS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Feature</a:t>
              </a:r>
              <a:endParaRPr sz="3700"/>
            </a:p>
          </p:txBody>
        </p:sp>
        <p:sp>
          <p:nvSpPr>
            <p:cNvPr id="400" name="Google Shape;400;g76af776c12_0_279"/>
            <p:cNvSpPr txBox="1"/>
            <p:nvPr/>
          </p:nvSpPr>
          <p:spPr>
            <a:xfrm>
              <a:off x="568098" y="1578997"/>
              <a:ext cx="1767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 feature or high level topic is identified during Program Increment(PI) planning</a:t>
              </a:r>
              <a:endParaRPr sz="3700"/>
            </a:p>
          </p:txBody>
        </p:sp>
      </p:grpSp>
      <p:sp>
        <p:nvSpPr>
          <p:cNvPr id="401" name="Google Shape;401;g76af776c12_0_279" title="Duration Text"/>
          <p:cNvSpPr txBox="1"/>
          <p:nvPr/>
        </p:nvSpPr>
        <p:spPr>
          <a:xfrm>
            <a:off x="4749789" y="8276352"/>
            <a:ext cx="25452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PI/Sprint</a:t>
            </a:r>
            <a:endParaRPr sz="3700"/>
          </a:p>
        </p:txBody>
      </p:sp>
      <p:cxnSp>
        <p:nvCxnSpPr>
          <p:cNvPr id="402" name="Google Shape;402;g76af776c12_0_279" title="Connecter Line"/>
          <p:cNvCxnSpPr/>
          <p:nvPr/>
        </p:nvCxnSpPr>
        <p:spPr>
          <a:xfrm>
            <a:off x="6022358" y="8844901"/>
            <a:ext cx="0" cy="723900"/>
          </a:xfrm>
          <a:prstGeom prst="straightConnector1">
            <a:avLst/>
          </a:prstGeom>
          <a:noFill/>
          <a:ln w="9525" cap="flat" cmpd="sng">
            <a:solidFill>
              <a:srgbClr val="DDEAF6"/>
            </a:solidFill>
            <a:prstDash val="solid"/>
            <a:miter lim="800000"/>
            <a:headEnd type="oval" w="med" len="med"/>
            <a:tailEnd type="oval" w="med" len="med"/>
          </a:ln>
        </p:spPr>
      </p:cxnSp>
      <p:grpSp>
        <p:nvGrpSpPr>
          <p:cNvPr id="403" name="Google Shape;403;g76af776c12_0_279" title="Item Text"/>
          <p:cNvGrpSpPr/>
          <p:nvPr/>
        </p:nvGrpSpPr>
        <p:grpSpPr>
          <a:xfrm>
            <a:off x="4256862" y="9861548"/>
            <a:ext cx="3536330" cy="1725113"/>
            <a:chOff x="2128112" y="4930774"/>
            <a:chExt cx="1767900" cy="862556"/>
          </a:xfrm>
        </p:grpSpPr>
        <p:sp>
          <p:nvSpPr>
            <p:cNvPr id="404" name="Google Shape;404;g76af776c12_0_279"/>
            <p:cNvSpPr txBox="1"/>
            <p:nvPr/>
          </p:nvSpPr>
          <p:spPr>
            <a:xfrm>
              <a:off x="2128112" y="4930774"/>
              <a:ext cx="176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Trebuchet MS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Epics, Stories</a:t>
              </a:r>
              <a:endParaRPr sz="3700"/>
            </a:p>
          </p:txBody>
        </p:sp>
        <p:sp>
          <p:nvSpPr>
            <p:cNvPr id="405" name="Google Shape;405;g76af776c12_0_279"/>
            <p:cNvSpPr txBox="1"/>
            <p:nvPr/>
          </p:nvSpPr>
          <p:spPr>
            <a:xfrm>
              <a:off x="2242528" y="5239230"/>
              <a:ext cx="1522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Based on Objectives of a PI, Epics and Stories based on features are accepted at PI/Sprint level</a:t>
              </a:r>
              <a:endParaRPr sz="3700"/>
            </a:p>
          </p:txBody>
        </p:sp>
      </p:grpSp>
      <p:sp>
        <p:nvSpPr>
          <p:cNvPr id="406" name="Google Shape;406;g76af776c12_0_279" title="Timeline Arrow"/>
          <p:cNvSpPr/>
          <p:nvPr/>
        </p:nvSpPr>
        <p:spPr>
          <a:xfrm>
            <a:off x="7067173" y="4387856"/>
            <a:ext cx="1786500" cy="2470500"/>
          </a:xfrm>
          <a:prstGeom prst="uturnArrow">
            <a:avLst>
              <a:gd name="adj1" fmla="val 27292"/>
              <a:gd name="adj2" fmla="val 13691"/>
              <a:gd name="adj3" fmla="val 20519"/>
              <a:gd name="adj4" fmla="val 52602"/>
              <a:gd name="adj5" fmla="val 96832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07" name="Google Shape;407;g76af776c12_0_279" title="Item Text"/>
          <p:cNvGrpSpPr/>
          <p:nvPr/>
        </p:nvGrpSpPr>
        <p:grpSpPr>
          <a:xfrm>
            <a:off x="6191105" y="2541080"/>
            <a:ext cx="3536330" cy="1170712"/>
            <a:chOff x="3095088" y="1270541"/>
            <a:chExt cx="1767900" cy="585356"/>
          </a:xfrm>
        </p:grpSpPr>
        <p:sp>
          <p:nvSpPr>
            <p:cNvPr id="408" name="Google Shape;408;g76af776c12_0_279"/>
            <p:cNvSpPr txBox="1"/>
            <p:nvPr/>
          </p:nvSpPr>
          <p:spPr>
            <a:xfrm>
              <a:off x="3095088" y="1270541"/>
              <a:ext cx="176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Trebuchet MS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Grooming</a:t>
              </a:r>
              <a:endParaRPr sz="3700"/>
            </a:p>
          </p:txBody>
        </p:sp>
        <p:sp>
          <p:nvSpPr>
            <p:cNvPr id="409" name="Google Shape;409;g76af776c12_0_279"/>
            <p:cNvSpPr txBox="1"/>
            <p:nvPr/>
          </p:nvSpPr>
          <p:spPr>
            <a:xfrm>
              <a:off x="3095088" y="1578997"/>
              <a:ext cx="176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Stories are groomed and Acceptance Criteria finalized</a:t>
              </a:r>
              <a:endParaRPr sz="3700"/>
            </a:p>
          </p:txBody>
        </p:sp>
      </p:grpSp>
      <p:sp>
        <p:nvSpPr>
          <p:cNvPr id="410" name="Google Shape;410;g76af776c12_0_279" title="Timeline Arrow"/>
          <p:cNvSpPr/>
          <p:nvPr/>
        </p:nvSpPr>
        <p:spPr>
          <a:xfrm rot="10800000" flipH="1">
            <a:off x="8369175" y="6857633"/>
            <a:ext cx="1786500" cy="2470500"/>
          </a:xfrm>
          <a:prstGeom prst="uturnArrow">
            <a:avLst>
              <a:gd name="adj1" fmla="val 27292"/>
              <a:gd name="adj2" fmla="val 13691"/>
              <a:gd name="adj3" fmla="val 20519"/>
              <a:gd name="adj4" fmla="val 52602"/>
              <a:gd name="adj5" fmla="val 96832"/>
            </a:avLst>
          </a:prstGeom>
          <a:solidFill>
            <a:srgbClr val="C4E0B2"/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11" name="Google Shape;411;g76af776c12_0_279" title="Milestone Graphic"/>
          <p:cNvGrpSpPr/>
          <p:nvPr/>
        </p:nvGrpSpPr>
        <p:grpSpPr>
          <a:xfrm>
            <a:off x="8797884" y="8594580"/>
            <a:ext cx="929539" cy="929400"/>
            <a:chOff x="4398285" y="4297293"/>
            <a:chExt cx="464700" cy="464700"/>
          </a:xfrm>
        </p:grpSpPr>
        <p:sp>
          <p:nvSpPr>
            <p:cNvPr id="412" name="Google Shape;412;g76af776c12_0_279" title="Circle Background"/>
            <p:cNvSpPr/>
            <p:nvPr/>
          </p:nvSpPr>
          <p:spPr>
            <a:xfrm>
              <a:off x="4398285" y="4297293"/>
              <a:ext cx="464700" cy="464700"/>
            </a:xfrm>
            <a:prstGeom prst="ellipse">
              <a:avLst/>
            </a:prstGeom>
            <a:solidFill>
              <a:srgbClr val="1E4E79"/>
            </a:solidFill>
            <a:ln>
              <a:noFill/>
            </a:ln>
          </p:spPr>
          <p:txBody>
            <a:bodyPr spcFirstLastPara="1" wrap="square" lIns="243825" tIns="121875" rIns="243825" bIns="121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endParaRPr sz="3600" b="0" i="0" u="none" strike="noStrike" cap="none">
                <a:solidFill>
                  <a:srgbClr val="61E7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13" name="Google Shape;413;g76af776c12_0_279" title="Milestone Icon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31991" y="4382052"/>
              <a:ext cx="235505" cy="3154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4" name="Google Shape;414;g76af776c12_0_279" title="Item Text"/>
          <p:cNvGrpSpPr/>
          <p:nvPr/>
        </p:nvGrpSpPr>
        <p:grpSpPr>
          <a:xfrm>
            <a:off x="7658918" y="10981410"/>
            <a:ext cx="3536330" cy="1492720"/>
            <a:chOff x="3843276" y="4918604"/>
            <a:chExt cx="1767900" cy="746360"/>
          </a:xfrm>
        </p:grpSpPr>
        <p:sp>
          <p:nvSpPr>
            <p:cNvPr id="415" name="Google Shape;415;g76af776c12_0_279"/>
            <p:cNvSpPr txBox="1"/>
            <p:nvPr/>
          </p:nvSpPr>
          <p:spPr>
            <a:xfrm>
              <a:off x="3843276" y="4918604"/>
              <a:ext cx="176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Trebuchet MS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Sprint Planning</a:t>
              </a:r>
              <a:endParaRPr sz="3700"/>
            </a:p>
          </p:txBody>
        </p:sp>
        <p:sp>
          <p:nvSpPr>
            <p:cNvPr id="416" name="Google Shape;416;g76af776c12_0_279"/>
            <p:cNvSpPr txBox="1"/>
            <p:nvPr/>
          </p:nvSpPr>
          <p:spPr>
            <a:xfrm>
              <a:off x="4082143" y="5249464"/>
              <a:ext cx="12807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Stories are prioritized and added to particular Sprint Milestones</a:t>
              </a:r>
              <a:endParaRPr sz="3700"/>
            </a:p>
          </p:txBody>
        </p:sp>
      </p:grpSp>
      <p:sp>
        <p:nvSpPr>
          <p:cNvPr id="417" name="Google Shape;417;g76af776c12_0_279" title="Timeline Arrow"/>
          <p:cNvSpPr/>
          <p:nvPr/>
        </p:nvSpPr>
        <p:spPr>
          <a:xfrm>
            <a:off x="9653544" y="5556067"/>
            <a:ext cx="5683800" cy="1301700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FF00"/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8" name="Google Shape;418;g76af776c12_0_279" title="Duration Text"/>
          <p:cNvSpPr txBox="1"/>
          <p:nvPr/>
        </p:nvSpPr>
        <p:spPr>
          <a:xfrm>
            <a:off x="11222832" y="5137869"/>
            <a:ext cx="25452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Sprint</a:t>
            </a:r>
            <a:endParaRPr sz="3700"/>
          </a:p>
        </p:txBody>
      </p:sp>
      <p:cxnSp>
        <p:nvCxnSpPr>
          <p:cNvPr id="419" name="Google Shape;419;g76af776c12_0_279" title="Connecter Line"/>
          <p:cNvCxnSpPr/>
          <p:nvPr/>
        </p:nvCxnSpPr>
        <p:spPr>
          <a:xfrm>
            <a:off x="12494854" y="4248509"/>
            <a:ext cx="0" cy="723900"/>
          </a:xfrm>
          <a:prstGeom prst="straightConnector1">
            <a:avLst/>
          </a:prstGeom>
          <a:noFill/>
          <a:ln w="9525" cap="flat" cmpd="sng">
            <a:solidFill>
              <a:srgbClr val="DDEAF6"/>
            </a:solidFill>
            <a:prstDash val="solid"/>
            <a:miter lim="800000"/>
            <a:headEnd type="oval" w="med" len="med"/>
            <a:tailEnd type="oval" w="med" len="med"/>
          </a:ln>
        </p:spPr>
      </p:cxnSp>
      <p:grpSp>
        <p:nvGrpSpPr>
          <p:cNvPr id="420" name="Google Shape;420;g76af776c12_0_279" title="Item Text"/>
          <p:cNvGrpSpPr/>
          <p:nvPr/>
        </p:nvGrpSpPr>
        <p:grpSpPr>
          <a:xfrm>
            <a:off x="12709572" y="1412723"/>
            <a:ext cx="4403309" cy="894112"/>
            <a:chOff x="5362965" y="1270541"/>
            <a:chExt cx="1767900" cy="447056"/>
          </a:xfrm>
        </p:grpSpPr>
        <p:sp>
          <p:nvSpPr>
            <p:cNvPr id="421" name="Google Shape;421;g76af776c12_0_279"/>
            <p:cNvSpPr txBox="1"/>
            <p:nvPr/>
          </p:nvSpPr>
          <p:spPr>
            <a:xfrm>
              <a:off x="5362965" y="1270541"/>
              <a:ext cx="176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3600"/>
                <a:buFont typeface="Trebuchet MS"/>
                <a:buNone/>
              </a:pPr>
              <a:r>
                <a:rPr lang="en-US" sz="3600" b="0" i="0" u="none" strike="noStrike" cap="none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Automated Checks</a:t>
              </a:r>
              <a:endParaRPr sz="36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22" name="Google Shape;422;g76af776c12_0_279"/>
            <p:cNvSpPr txBox="1"/>
            <p:nvPr/>
          </p:nvSpPr>
          <p:spPr>
            <a:xfrm>
              <a:off x="5362965" y="1578997"/>
              <a:ext cx="17679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Static Analysis – Code Reviews </a:t>
              </a:r>
              <a:endParaRPr sz="1800">
                <a:solidFill>
                  <a:srgbClr val="61E7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NPM, Snyk, Licence, Anchore-CLI</a:t>
              </a:r>
              <a:endParaRPr sz="1800">
                <a:solidFill>
                  <a:srgbClr val="61E7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423" name="Google Shape;423;g76af776c12_0_279" title="Timeline Arrow"/>
          <p:cNvSpPr/>
          <p:nvPr/>
        </p:nvSpPr>
        <p:spPr>
          <a:xfrm rot="10800000" flipH="1">
            <a:off x="14911117" y="6857993"/>
            <a:ext cx="1593000" cy="879900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24" name="Google Shape;424;g76af776c12_0_279" title="Short Milestone"/>
          <p:cNvGrpSpPr/>
          <p:nvPr/>
        </p:nvGrpSpPr>
        <p:grpSpPr>
          <a:xfrm>
            <a:off x="15210231" y="7389328"/>
            <a:ext cx="1042956" cy="967300"/>
            <a:chOff x="7603974" y="3694660"/>
            <a:chExt cx="521400" cy="483650"/>
          </a:xfrm>
        </p:grpSpPr>
        <p:sp>
          <p:nvSpPr>
            <p:cNvPr id="425" name="Google Shape;425;g76af776c12_0_279" title="Circle Background"/>
            <p:cNvSpPr/>
            <p:nvPr/>
          </p:nvSpPr>
          <p:spPr>
            <a:xfrm>
              <a:off x="7634775" y="3713610"/>
              <a:ext cx="464700" cy="46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243825" tIns="121875" rIns="243825" bIns="121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endParaRPr sz="36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26" name="Google Shape;426;g76af776c12_0_279"/>
            <p:cNvSpPr txBox="1"/>
            <p:nvPr/>
          </p:nvSpPr>
          <p:spPr>
            <a:xfrm>
              <a:off x="7603974" y="3694660"/>
              <a:ext cx="5214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Trebuchet MS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Release</a:t>
              </a:r>
              <a:endParaRPr sz="3700"/>
            </a:p>
          </p:txBody>
        </p:sp>
      </p:grpSp>
      <p:grpSp>
        <p:nvGrpSpPr>
          <p:cNvPr id="427" name="Google Shape;427;g76af776c12_0_279" title="Year Indicator"/>
          <p:cNvGrpSpPr/>
          <p:nvPr/>
        </p:nvGrpSpPr>
        <p:grpSpPr>
          <a:xfrm>
            <a:off x="16137670" y="2689416"/>
            <a:ext cx="1787068" cy="4168576"/>
            <a:chOff x="8067631" y="1344708"/>
            <a:chExt cx="893400" cy="2084288"/>
          </a:xfrm>
        </p:grpSpPr>
        <p:cxnSp>
          <p:nvCxnSpPr>
            <p:cNvPr id="428" name="Google Shape;428;g76af776c12_0_279" title="Connecter Line"/>
            <p:cNvCxnSpPr/>
            <p:nvPr/>
          </p:nvCxnSpPr>
          <p:spPr>
            <a:xfrm rot="10800000">
              <a:off x="8512405" y="1706096"/>
              <a:ext cx="0" cy="17229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dash"/>
              <a:miter lim="800000"/>
              <a:headEnd type="oval" w="med" len="med"/>
              <a:tailEnd type="oval" w="med" len="med"/>
            </a:ln>
          </p:spPr>
        </p:cxnSp>
        <p:sp>
          <p:nvSpPr>
            <p:cNvPr id="429" name="Google Shape;429;g76af776c12_0_279"/>
            <p:cNvSpPr txBox="1"/>
            <p:nvPr/>
          </p:nvSpPr>
          <p:spPr>
            <a:xfrm>
              <a:off x="8067631" y="1344708"/>
              <a:ext cx="893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Trebuchet MS"/>
                <a:buNone/>
              </a:pPr>
              <a:r>
                <a:rPr lang="en-US" sz="2000" b="1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Eg: </a:t>
              </a:r>
              <a:r>
                <a:rPr lang="en-US" sz="2000" b="1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v5.5.x</a:t>
              </a:r>
              <a:r>
                <a:rPr lang="en-US" sz="2000" b="1" i="0" u="none" strike="noStrike" cap="none">
                  <a:solidFill>
                    <a:srgbClr val="92D05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*</a:t>
              </a:r>
              <a:r>
                <a:rPr lang="en-US" sz="2000" b="1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 </a:t>
              </a:r>
              <a:r>
                <a:rPr lang="en-US" sz="2000" b="1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Release</a:t>
              </a:r>
              <a:endParaRPr sz="3700"/>
            </a:p>
          </p:txBody>
        </p:sp>
      </p:grpSp>
      <p:sp>
        <p:nvSpPr>
          <p:cNvPr id="430" name="Google Shape;430;g76af776c12_0_279" title="Timeline Arrow"/>
          <p:cNvSpPr/>
          <p:nvPr/>
        </p:nvSpPr>
        <p:spPr>
          <a:xfrm>
            <a:off x="16136783" y="5556067"/>
            <a:ext cx="1788300" cy="1301700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31" name="Google Shape;431;g76af776c12_0_279" title="Short Milestone"/>
          <p:cNvGrpSpPr/>
          <p:nvPr/>
        </p:nvGrpSpPr>
        <p:grpSpPr>
          <a:xfrm>
            <a:off x="16279684" y="5326447"/>
            <a:ext cx="1518828" cy="929400"/>
            <a:chOff x="8138628" y="2663225"/>
            <a:chExt cx="759300" cy="464700"/>
          </a:xfrm>
        </p:grpSpPr>
        <p:sp>
          <p:nvSpPr>
            <p:cNvPr id="432" name="Google Shape;432;g76af776c12_0_279" title="Circle Background"/>
            <p:cNvSpPr/>
            <p:nvPr/>
          </p:nvSpPr>
          <p:spPr>
            <a:xfrm>
              <a:off x="8281874" y="2663225"/>
              <a:ext cx="464700" cy="46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243825" tIns="121875" rIns="243825" bIns="121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endParaRPr sz="3600" b="0" i="0" u="none" strike="noStrike" cap="none">
                <a:solidFill>
                  <a:srgbClr val="61E7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3" name="Google Shape;433;g76af776c12_0_279"/>
            <p:cNvSpPr txBox="1"/>
            <p:nvPr/>
          </p:nvSpPr>
          <p:spPr>
            <a:xfrm>
              <a:off x="8138628" y="2850721"/>
              <a:ext cx="7593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Trebuchet MS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Setup/helm</a:t>
              </a:r>
              <a:endParaRPr sz="3700"/>
            </a:p>
          </p:txBody>
        </p:sp>
      </p:grpSp>
      <p:sp>
        <p:nvSpPr>
          <p:cNvPr id="434" name="Google Shape;434;g76af776c12_0_279" title="Timeline Arrow"/>
          <p:cNvSpPr/>
          <p:nvPr/>
        </p:nvSpPr>
        <p:spPr>
          <a:xfrm rot="10800000" flipH="1">
            <a:off x="17546197" y="6857996"/>
            <a:ext cx="1596900" cy="879900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35" name="Google Shape;435;g76af776c12_0_279" title="Short Milestone"/>
          <p:cNvGrpSpPr/>
          <p:nvPr/>
        </p:nvGrpSpPr>
        <p:grpSpPr>
          <a:xfrm>
            <a:off x="17861775" y="7358976"/>
            <a:ext cx="929539" cy="997652"/>
            <a:chOff x="8929554" y="3679484"/>
            <a:chExt cx="464700" cy="498826"/>
          </a:xfrm>
        </p:grpSpPr>
        <p:sp>
          <p:nvSpPr>
            <p:cNvPr id="436" name="Google Shape;436;g76af776c12_0_279" title="Circle Background"/>
            <p:cNvSpPr/>
            <p:nvPr/>
          </p:nvSpPr>
          <p:spPr>
            <a:xfrm>
              <a:off x="8929554" y="3713610"/>
              <a:ext cx="464700" cy="4647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243825" tIns="121875" rIns="243825" bIns="121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endParaRPr sz="3600" b="0" i="0" u="none" strike="noStrike" cap="none">
                <a:solidFill>
                  <a:srgbClr val="61E7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37" name="Google Shape;437;g76af776c12_0_279"/>
            <p:cNvSpPr txBox="1"/>
            <p:nvPr/>
          </p:nvSpPr>
          <p:spPr>
            <a:xfrm>
              <a:off x="8954863" y="3679484"/>
              <a:ext cx="399600" cy="15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Trebuchet MS"/>
                <a:buNone/>
              </a:pPr>
              <a:r>
                <a:rPr lang="en-US" sz="2000" b="0" i="0" u="none" strike="noStrike" cap="none">
                  <a:solidFill>
                    <a:srgbClr val="00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Deploy</a:t>
              </a:r>
              <a:endParaRPr sz="3700"/>
            </a:p>
          </p:txBody>
        </p:sp>
      </p:grpSp>
      <p:sp>
        <p:nvSpPr>
          <p:cNvPr id="438" name="Google Shape;438;g76af776c12_0_279" title="Group Bracket"/>
          <p:cNvSpPr/>
          <p:nvPr/>
        </p:nvSpPr>
        <p:spPr>
          <a:xfrm rot="5400000">
            <a:off x="16308162" y="6277829"/>
            <a:ext cx="1412100" cy="4343100"/>
          </a:xfrm>
          <a:prstGeom prst="rightBrace">
            <a:avLst>
              <a:gd name="adj1" fmla="val 44270"/>
              <a:gd name="adj2" fmla="val 48345"/>
            </a:avLst>
          </a:prstGeom>
          <a:noFill/>
          <a:ln w="9525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439" name="Google Shape;439;g76af776c12_0_279" title="Item Text"/>
          <p:cNvGrpSpPr/>
          <p:nvPr/>
        </p:nvGrpSpPr>
        <p:grpSpPr>
          <a:xfrm>
            <a:off x="15226964" y="9440578"/>
            <a:ext cx="4119561" cy="2001713"/>
            <a:chOff x="7602524" y="4930774"/>
            <a:chExt cx="1767900" cy="1000856"/>
          </a:xfrm>
        </p:grpSpPr>
        <p:sp>
          <p:nvSpPr>
            <p:cNvPr id="440" name="Google Shape;440;g76af776c12_0_279"/>
            <p:cNvSpPr txBox="1"/>
            <p:nvPr/>
          </p:nvSpPr>
          <p:spPr>
            <a:xfrm>
              <a:off x="7602524" y="4930774"/>
              <a:ext cx="176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Trebuchet MS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Release made</a:t>
              </a:r>
              <a:endParaRPr sz="3700"/>
            </a:p>
          </p:txBody>
        </p:sp>
        <p:sp>
          <p:nvSpPr>
            <p:cNvPr id="441" name="Google Shape;441;g76af776c12_0_279"/>
            <p:cNvSpPr txBox="1"/>
            <p:nvPr/>
          </p:nvSpPr>
          <p:spPr>
            <a:xfrm>
              <a:off x="7602524" y="5239230"/>
              <a:ext cx="1767900" cy="6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 release is made on GitHub &amp; package/image pushed to npmjs or dockerhub. It is then deployed on Dev environment (on AWS). This happens multiple times in a Sprint</a:t>
              </a:r>
              <a:endParaRPr sz="3700"/>
            </a:p>
          </p:txBody>
        </p:sp>
      </p:grpSp>
      <p:sp>
        <p:nvSpPr>
          <p:cNvPr id="442" name="Google Shape;442;g76af776c12_0_279" title="Timeline Arrow"/>
          <p:cNvSpPr/>
          <p:nvPr/>
        </p:nvSpPr>
        <p:spPr>
          <a:xfrm>
            <a:off x="18743171" y="5556067"/>
            <a:ext cx="4110900" cy="1301700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3" name="Google Shape;443;g76af776c12_0_279" title="Duration Text"/>
          <p:cNvSpPr txBox="1"/>
          <p:nvPr/>
        </p:nvSpPr>
        <p:spPr>
          <a:xfrm>
            <a:off x="19560661" y="5137869"/>
            <a:ext cx="30981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Sprint/Release/Schedule</a:t>
            </a:r>
            <a:endParaRPr sz="3700"/>
          </a:p>
        </p:txBody>
      </p:sp>
      <p:cxnSp>
        <p:nvCxnSpPr>
          <p:cNvPr id="444" name="Google Shape;444;g76af776c12_0_279" title="Connecter Line"/>
          <p:cNvCxnSpPr/>
          <p:nvPr/>
        </p:nvCxnSpPr>
        <p:spPr>
          <a:xfrm>
            <a:off x="20775857" y="4011029"/>
            <a:ext cx="13500" cy="961500"/>
          </a:xfrm>
          <a:prstGeom prst="straightConnector1">
            <a:avLst/>
          </a:prstGeom>
          <a:noFill/>
          <a:ln w="9525" cap="flat" cmpd="sng">
            <a:solidFill>
              <a:srgbClr val="DDEAF6"/>
            </a:solidFill>
            <a:prstDash val="solid"/>
            <a:miter lim="800000"/>
            <a:headEnd type="oval" w="med" len="med"/>
            <a:tailEnd type="oval" w="med" len="med"/>
          </a:ln>
        </p:spPr>
      </p:cxnSp>
      <p:grpSp>
        <p:nvGrpSpPr>
          <p:cNvPr id="445" name="Google Shape;445;g76af776c12_0_279" title="Item Text"/>
          <p:cNvGrpSpPr/>
          <p:nvPr/>
        </p:nvGrpSpPr>
        <p:grpSpPr>
          <a:xfrm>
            <a:off x="18699403" y="2087004"/>
            <a:ext cx="4153823" cy="1447912"/>
            <a:chOff x="9361820" y="1270541"/>
            <a:chExt cx="2076600" cy="723956"/>
          </a:xfrm>
        </p:grpSpPr>
        <p:sp>
          <p:nvSpPr>
            <p:cNvPr id="446" name="Google Shape;446;g76af776c12_0_279"/>
            <p:cNvSpPr txBox="1"/>
            <p:nvPr/>
          </p:nvSpPr>
          <p:spPr>
            <a:xfrm>
              <a:off x="9361820" y="1270541"/>
              <a:ext cx="2076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Trebuchet MS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QA</a:t>
              </a:r>
              <a:endParaRPr sz="3700"/>
            </a:p>
          </p:txBody>
        </p:sp>
        <p:sp>
          <p:nvSpPr>
            <p:cNvPr id="447" name="Google Shape;447;g76af776c12_0_279"/>
            <p:cNvSpPr txBox="1"/>
            <p:nvPr/>
          </p:nvSpPr>
          <p:spPr>
            <a:xfrm>
              <a:off x="9520451" y="1578997"/>
              <a:ext cx="1767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QA is performed on a deployment regularly &amp; on-demand.. Bugs are logged for issues found &amp; triaged</a:t>
              </a:r>
              <a:endParaRPr sz="3700"/>
            </a:p>
          </p:txBody>
        </p:sp>
      </p:grpSp>
      <p:cxnSp>
        <p:nvCxnSpPr>
          <p:cNvPr id="448" name="Google Shape;448;g76af776c12_0_279" title="Connecter Line"/>
          <p:cNvCxnSpPr/>
          <p:nvPr/>
        </p:nvCxnSpPr>
        <p:spPr>
          <a:xfrm>
            <a:off x="22606093" y="6857992"/>
            <a:ext cx="0" cy="880800"/>
          </a:xfrm>
          <a:prstGeom prst="straightConnector1">
            <a:avLst/>
          </a:prstGeom>
          <a:noFill/>
          <a:ln w="9525" cap="flat" cmpd="sng">
            <a:solidFill>
              <a:srgbClr val="DDEAF6"/>
            </a:solidFill>
            <a:prstDash val="solid"/>
            <a:miter lim="800000"/>
            <a:headEnd type="oval" w="med" len="med"/>
            <a:tailEnd type="oval" w="med" len="med"/>
          </a:ln>
        </p:spPr>
      </p:cxnSp>
      <p:grpSp>
        <p:nvGrpSpPr>
          <p:cNvPr id="449" name="Google Shape;449;g76af776c12_0_279" title="Launch Graphic"/>
          <p:cNvGrpSpPr/>
          <p:nvPr/>
        </p:nvGrpSpPr>
        <p:grpSpPr>
          <a:xfrm>
            <a:off x="21925901" y="7967059"/>
            <a:ext cx="1361004" cy="1360800"/>
            <a:chOff x="10961301" y="3355525"/>
            <a:chExt cx="680400" cy="680400"/>
          </a:xfrm>
        </p:grpSpPr>
        <p:sp>
          <p:nvSpPr>
            <p:cNvPr id="450" name="Google Shape;450;g76af776c12_0_279" title="Launch Circle"/>
            <p:cNvSpPr/>
            <p:nvPr/>
          </p:nvSpPr>
          <p:spPr>
            <a:xfrm>
              <a:off x="10961301" y="3355525"/>
              <a:ext cx="680400" cy="680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243825" tIns="121875" rIns="243825" bIns="1218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600"/>
                <a:buFont typeface="Calibri"/>
                <a:buNone/>
              </a:pPr>
              <a:endParaRPr sz="3600" b="0" i="0" u="none" strike="noStrike" cap="none">
                <a:solidFill>
                  <a:srgbClr val="61E7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51" name="Google Shape;451;g76af776c12_0_279" title="Launch Icon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202868" y="3548145"/>
              <a:ext cx="235505" cy="3154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2" name="Google Shape;452;g76af776c12_0_279" title="Item Text"/>
          <p:cNvGrpSpPr/>
          <p:nvPr/>
        </p:nvGrpSpPr>
        <p:grpSpPr>
          <a:xfrm>
            <a:off x="20657627" y="9801616"/>
            <a:ext cx="3536332" cy="1883191"/>
            <a:chOff x="10393870" y="4930774"/>
            <a:chExt cx="1767901" cy="689586"/>
          </a:xfrm>
        </p:grpSpPr>
        <p:sp>
          <p:nvSpPr>
            <p:cNvPr id="453" name="Google Shape;453;g76af776c12_0_279"/>
            <p:cNvSpPr txBox="1"/>
            <p:nvPr/>
          </p:nvSpPr>
          <p:spPr>
            <a:xfrm>
              <a:off x="10393870" y="4930774"/>
              <a:ext cx="1767900" cy="4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Trebuchet MS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Release to Community</a:t>
              </a:r>
              <a:endParaRPr sz="3700"/>
            </a:p>
          </p:txBody>
        </p:sp>
        <p:sp>
          <p:nvSpPr>
            <p:cNvPr id="454" name="Google Shape;454;g76af776c12_0_279"/>
            <p:cNvSpPr txBox="1"/>
            <p:nvPr/>
          </p:nvSpPr>
          <p:spPr>
            <a:xfrm>
              <a:off x="10393871" y="5384560"/>
              <a:ext cx="1767900" cy="23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If there are no high-priority bugs, release is considered stable. A way to maintain the list of Last Known Good set of versions is in the works</a:t>
              </a:r>
              <a:endParaRPr sz="3700"/>
            </a:p>
          </p:txBody>
        </p:sp>
      </p:grpSp>
      <p:cxnSp>
        <p:nvCxnSpPr>
          <p:cNvPr id="455" name="Google Shape;455;g76af776c12_0_279" title="Connecter Line"/>
          <p:cNvCxnSpPr/>
          <p:nvPr/>
        </p:nvCxnSpPr>
        <p:spPr>
          <a:xfrm>
            <a:off x="7959058" y="3773549"/>
            <a:ext cx="0" cy="475200"/>
          </a:xfrm>
          <a:prstGeom prst="straightConnector1">
            <a:avLst/>
          </a:prstGeom>
          <a:noFill/>
          <a:ln w="9525" cap="flat" cmpd="sng">
            <a:solidFill>
              <a:srgbClr val="DDEAF6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456" name="Google Shape;456;g76af776c12_0_279" title="Connecter Line"/>
          <p:cNvCxnSpPr/>
          <p:nvPr/>
        </p:nvCxnSpPr>
        <p:spPr>
          <a:xfrm>
            <a:off x="9180149" y="10105091"/>
            <a:ext cx="0" cy="475200"/>
          </a:xfrm>
          <a:prstGeom prst="straightConnector1">
            <a:avLst/>
          </a:prstGeom>
          <a:noFill/>
          <a:ln w="9525" cap="flat" cmpd="sng">
            <a:solidFill>
              <a:srgbClr val="DDEAF6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457" name="Google Shape;457;g76af776c12_0_279" title="Duration Text"/>
          <p:cNvSpPr txBox="1"/>
          <p:nvPr/>
        </p:nvSpPr>
        <p:spPr>
          <a:xfrm>
            <a:off x="7959052" y="9493595"/>
            <a:ext cx="2545200" cy="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Trebuchet MS"/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Sprint</a:t>
            </a:r>
            <a:endParaRPr sz="3700"/>
          </a:p>
        </p:txBody>
      </p:sp>
      <p:sp>
        <p:nvSpPr>
          <p:cNvPr id="458" name="Google Shape;458;g76af776c12_0_279" title="Duration Text"/>
          <p:cNvSpPr txBox="1"/>
          <p:nvPr/>
        </p:nvSpPr>
        <p:spPr>
          <a:xfrm>
            <a:off x="15781177" y="7734032"/>
            <a:ext cx="2545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600"/>
              <a:buFont typeface="Trebuchet MS"/>
              <a:buNone/>
            </a:pPr>
            <a:r>
              <a:rPr lang="en-US" sz="1600" b="0" i="0" u="none" strike="noStrike" cap="none">
                <a:solidFill>
                  <a:srgbClr val="D8E2F3"/>
                </a:solidFill>
                <a:latin typeface="Trebuchet MS"/>
                <a:ea typeface="Trebuchet MS"/>
                <a:cs typeface="Trebuchet MS"/>
                <a:sym typeface="Trebuchet MS"/>
              </a:rPr>
              <a:t>Announcements made</a:t>
            </a:r>
            <a:endParaRPr sz="3700"/>
          </a:p>
        </p:txBody>
      </p:sp>
      <p:sp>
        <p:nvSpPr>
          <p:cNvPr id="459" name="Google Shape;459;g76af776c12_0_279" title="Duration Text"/>
          <p:cNvSpPr txBox="1"/>
          <p:nvPr/>
        </p:nvSpPr>
        <p:spPr>
          <a:xfrm>
            <a:off x="19739949" y="4609709"/>
            <a:ext cx="2545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600"/>
              <a:buFont typeface="Trebuchet MS"/>
              <a:buNone/>
            </a:pPr>
            <a:r>
              <a:rPr lang="en-US" sz="1600" b="0" i="0" u="none" strike="noStrike" cap="none">
                <a:solidFill>
                  <a:srgbClr val="D8E2F3"/>
                </a:solidFill>
                <a:latin typeface="Trebuchet MS"/>
                <a:ea typeface="Trebuchet MS"/>
                <a:cs typeface="Trebuchet MS"/>
                <a:sym typeface="Trebuchet MS"/>
              </a:rPr>
              <a:t>Announcements made</a:t>
            </a:r>
            <a:endParaRPr sz="3700"/>
          </a:p>
        </p:txBody>
      </p:sp>
      <p:sp>
        <p:nvSpPr>
          <p:cNvPr id="460" name="Google Shape;460;g76af776c12_0_279"/>
          <p:cNvSpPr txBox="1"/>
          <p:nvPr/>
        </p:nvSpPr>
        <p:spPr>
          <a:xfrm>
            <a:off x="11490443" y="11684733"/>
            <a:ext cx="4119600" cy="12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Calibri"/>
              <a:buNone/>
            </a:pPr>
            <a:r>
              <a:rPr lang="en-US" sz="2200" b="1" i="0" u="sng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Note</a:t>
            </a:r>
            <a:r>
              <a:rPr lang="en-US" sz="22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: This depicts a single iteration that happens multiple times over the course of a PI</a:t>
            </a:r>
            <a:endParaRPr sz="3700"/>
          </a:p>
        </p:txBody>
      </p:sp>
      <p:sp>
        <p:nvSpPr>
          <p:cNvPr id="461" name="Google Shape;461;g76af776c12_0_279"/>
          <p:cNvSpPr txBox="1"/>
          <p:nvPr/>
        </p:nvSpPr>
        <p:spPr>
          <a:xfrm>
            <a:off x="19152858" y="12615446"/>
            <a:ext cx="3272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200"/>
              <a:buFont typeface="Calibri"/>
              <a:buNone/>
            </a:pPr>
            <a:r>
              <a:rPr lang="en-US" sz="2200" b="0" i="0" u="none" strike="noStrike" cap="non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ModusBox for BMGF</a:t>
            </a:r>
            <a:endParaRPr sz="3700"/>
          </a:p>
        </p:txBody>
      </p:sp>
      <p:sp>
        <p:nvSpPr>
          <p:cNvPr id="462" name="Google Shape;462;g76af776c12_0_279" title="Timeline Arrow"/>
          <p:cNvSpPr/>
          <p:nvPr/>
        </p:nvSpPr>
        <p:spPr>
          <a:xfrm rot="10800000" flipH="1">
            <a:off x="4504437" y="6871841"/>
            <a:ext cx="3073200" cy="1301700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683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3" name="Google Shape;463;g76af776c12_0_279" title="Timeline Arrow"/>
          <p:cNvSpPr/>
          <p:nvPr/>
        </p:nvSpPr>
        <p:spPr>
          <a:xfrm rot="10800000" flipH="1">
            <a:off x="12193591" y="7342204"/>
            <a:ext cx="9483600" cy="1301700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5441"/>
            </a:avLst>
          </a:prstGeom>
          <a:solidFill>
            <a:schemeClr val="accent1">
              <a:alpha val="47840"/>
            </a:schemeClr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64" name="Google Shape;464;g76af776c12_0_279" title="Connecter Line"/>
          <p:cNvCxnSpPr/>
          <p:nvPr/>
        </p:nvCxnSpPr>
        <p:spPr>
          <a:xfrm>
            <a:off x="12404873" y="6935790"/>
            <a:ext cx="0" cy="287100"/>
          </a:xfrm>
          <a:prstGeom prst="straightConnector1">
            <a:avLst/>
          </a:prstGeom>
          <a:noFill/>
          <a:ln w="9525" cap="flat" cmpd="sng">
            <a:solidFill>
              <a:srgbClr val="DDEAF6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465" name="Google Shape;465;g76af776c12_0_279" title="Connecter Line"/>
          <p:cNvCxnSpPr/>
          <p:nvPr/>
        </p:nvCxnSpPr>
        <p:spPr>
          <a:xfrm>
            <a:off x="21392120" y="6922414"/>
            <a:ext cx="0" cy="287100"/>
          </a:xfrm>
          <a:prstGeom prst="straightConnector1">
            <a:avLst/>
          </a:prstGeom>
          <a:noFill/>
          <a:ln w="9525" cap="flat" cmpd="sng">
            <a:solidFill>
              <a:srgbClr val="DDEAF6"/>
            </a:solidFill>
            <a:prstDash val="solid"/>
            <a:miter lim="800000"/>
            <a:headEnd type="oval" w="med" len="med"/>
            <a:tailEnd type="oval" w="med" len="med"/>
          </a:ln>
        </p:spPr>
      </p:cxnSp>
      <p:grpSp>
        <p:nvGrpSpPr>
          <p:cNvPr id="466" name="Google Shape;466;g76af776c12_0_279" title="Item Text"/>
          <p:cNvGrpSpPr/>
          <p:nvPr/>
        </p:nvGrpSpPr>
        <p:grpSpPr>
          <a:xfrm>
            <a:off x="10830820" y="9010986"/>
            <a:ext cx="3299078" cy="1161839"/>
            <a:chOff x="7602524" y="4930774"/>
            <a:chExt cx="1767900" cy="589556"/>
          </a:xfrm>
        </p:grpSpPr>
        <p:sp>
          <p:nvSpPr>
            <p:cNvPr id="467" name="Google Shape;467;g76af776c12_0_279"/>
            <p:cNvSpPr txBox="1"/>
            <p:nvPr/>
          </p:nvSpPr>
          <p:spPr>
            <a:xfrm>
              <a:off x="7602524" y="4930774"/>
              <a:ext cx="1767900" cy="18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2400"/>
                <a:buFont typeface="Trebuchet MS"/>
                <a:buNone/>
              </a:pPr>
              <a:r>
                <a:rPr lang="en-US" sz="2400" b="0" i="0" u="none" strike="noStrike" cap="none">
                  <a:solidFill>
                    <a:srgbClr val="BFBFB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Bug Fixes, Hot Fixes</a:t>
              </a:r>
              <a:endParaRPr sz="3700"/>
            </a:p>
          </p:txBody>
        </p:sp>
        <p:sp>
          <p:nvSpPr>
            <p:cNvPr id="468" name="Google Shape;468;g76af776c12_0_279"/>
            <p:cNvSpPr txBox="1"/>
            <p:nvPr/>
          </p:nvSpPr>
          <p:spPr>
            <a:xfrm>
              <a:off x="7602524" y="5239230"/>
              <a:ext cx="1767900" cy="28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Bug Fixes, HotFixes, Priority Features added mid-sprint</a:t>
              </a:r>
              <a:endParaRPr sz="3700"/>
            </a:p>
          </p:txBody>
        </p:sp>
      </p:grpSp>
      <p:sp>
        <p:nvSpPr>
          <p:cNvPr id="469" name="Google Shape;469;g76af776c12_0_279" title="Timeline Arrow"/>
          <p:cNvSpPr/>
          <p:nvPr/>
        </p:nvSpPr>
        <p:spPr>
          <a:xfrm rot="10800000" flipH="1">
            <a:off x="18971353" y="5909219"/>
            <a:ext cx="2638800" cy="967200"/>
          </a:xfrm>
          <a:prstGeom prst="uturnArrow">
            <a:avLst>
              <a:gd name="adj1" fmla="val 37244"/>
              <a:gd name="adj2" fmla="val 18622"/>
              <a:gd name="adj3" fmla="val 20252"/>
              <a:gd name="adj4" fmla="val 52602"/>
              <a:gd name="adj5" fmla="val 95441"/>
            </a:avLst>
          </a:prstGeom>
          <a:solidFill>
            <a:schemeClr val="accent1">
              <a:alpha val="47840"/>
            </a:schemeClr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endParaRPr sz="3600" b="0" i="0" u="none" strike="noStrike" cap="none">
              <a:solidFill>
                <a:srgbClr val="61E7F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70" name="Google Shape;470;g76af776c12_0_279" title="Connecter Line"/>
          <p:cNvCxnSpPr/>
          <p:nvPr/>
        </p:nvCxnSpPr>
        <p:spPr>
          <a:xfrm flipH="1">
            <a:off x="12377251" y="8584128"/>
            <a:ext cx="117600" cy="284700"/>
          </a:xfrm>
          <a:prstGeom prst="straightConnector1">
            <a:avLst/>
          </a:prstGeom>
          <a:noFill/>
          <a:ln w="9525" cap="flat" cmpd="sng">
            <a:solidFill>
              <a:srgbClr val="DDEAF6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471" name="Google Shape;471;g76af776c12_0_279" title="Duration Text"/>
          <p:cNvSpPr txBox="1"/>
          <p:nvPr/>
        </p:nvSpPr>
        <p:spPr>
          <a:xfrm>
            <a:off x="18958218" y="6379000"/>
            <a:ext cx="2545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E2F3"/>
              </a:buClr>
              <a:buSzPts val="1600"/>
              <a:buFont typeface="Trebuchet MS"/>
              <a:buNone/>
            </a:pPr>
            <a:r>
              <a:rPr lang="en-US" sz="1600" b="0" i="0" u="none" strike="noStrike" cap="none">
                <a:solidFill>
                  <a:srgbClr val="D8E2F3"/>
                </a:solidFill>
                <a:latin typeface="Trebuchet MS"/>
                <a:ea typeface="Trebuchet MS"/>
                <a:cs typeface="Trebuchet MS"/>
                <a:sym typeface="Trebuchet MS"/>
              </a:rPr>
              <a:t>Priority issues, bugs</a:t>
            </a:r>
            <a:endParaRPr sz="3700"/>
          </a:p>
        </p:txBody>
      </p:sp>
      <p:sp>
        <p:nvSpPr>
          <p:cNvPr id="472" name="Google Shape;472;g76af776c12_0_279"/>
          <p:cNvSpPr txBox="1"/>
          <p:nvPr/>
        </p:nvSpPr>
        <p:spPr>
          <a:xfrm>
            <a:off x="264592" y="11498270"/>
            <a:ext cx="41196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25" tIns="121875" rIns="243825" bIns="1218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1600"/>
              <a:buFont typeface="Calibri"/>
              <a:buNone/>
            </a:pPr>
            <a:r>
              <a:rPr lang="en-US" sz="1600" b="0" i="0" u="none" strike="noStrike" cap="none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* Inspired by SemVer; x.y.z – where ‘x’ is the PI number, ‘x.y’ is the Sprint number and ‘z’ is the number of release in a particular sprint</a:t>
            </a:r>
            <a:endParaRPr sz="3700"/>
          </a:p>
        </p:txBody>
      </p:sp>
      <p:cxnSp>
        <p:nvCxnSpPr>
          <p:cNvPr id="473" name="Google Shape;473;g76af776c12_0_279"/>
          <p:cNvCxnSpPr/>
          <p:nvPr/>
        </p:nvCxnSpPr>
        <p:spPr>
          <a:xfrm rot="5400000">
            <a:off x="12538717" y="4049483"/>
            <a:ext cx="3880800" cy="864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74" name="Google Shape;474;g76af776c12_0_279" title="Item Text"/>
          <p:cNvGrpSpPr/>
          <p:nvPr/>
        </p:nvGrpSpPr>
        <p:grpSpPr>
          <a:xfrm>
            <a:off x="11133992" y="2947480"/>
            <a:ext cx="3536330" cy="1170712"/>
            <a:chOff x="5362965" y="1270541"/>
            <a:chExt cx="1767900" cy="585356"/>
          </a:xfrm>
        </p:grpSpPr>
        <p:sp>
          <p:nvSpPr>
            <p:cNvPr id="475" name="Google Shape;475;g76af776c12_0_279"/>
            <p:cNvSpPr txBox="1"/>
            <p:nvPr/>
          </p:nvSpPr>
          <p:spPr>
            <a:xfrm>
              <a:off x="5362965" y="1270541"/>
              <a:ext cx="176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Trebuchet MS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Implementation</a:t>
              </a:r>
              <a:endParaRPr sz="3700"/>
            </a:p>
          </p:txBody>
        </p:sp>
        <p:sp>
          <p:nvSpPr>
            <p:cNvPr id="476" name="Google Shape;476;g76af776c12_0_279"/>
            <p:cNvSpPr txBox="1"/>
            <p:nvPr/>
          </p:nvSpPr>
          <p:spPr>
            <a:xfrm>
              <a:off x="5362965" y="1578997"/>
              <a:ext cx="176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Development, PR, Merging to master, CI process</a:t>
              </a:r>
              <a:endParaRPr sz="3700"/>
            </a:p>
          </p:txBody>
        </p:sp>
      </p:grpSp>
      <p:grpSp>
        <p:nvGrpSpPr>
          <p:cNvPr id="477" name="Google Shape;477;g76af776c12_0_279" title="Item Text"/>
          <p:cNvGrpSpPr/>
          <p:nvPr/>
        </p:nvGrpSpPr>
        <p:grpSpPr>
          <a:xfrm>
            <a:off x="20013558" y="868840"/>
            <a:ext cx="4403309" cy="817912"/>
            <a:chOff x="5362965" y="1156241"/>
            <a:chExt cx="1767900" cy="408956"/>
          </a:xfrm>
        </p:grpSpPr>
        <p:sp>
          <p:nvSpPr>
            <p:cNvPr id="478" name="Google Shape;478;g76af776c12_0_279"/>
            <p:cNvSpPr txBox="1"/>
            <p:nvPr/>
          </p:nvSpPr>
          <p:spPr>
            <a:xfrm>
              <a:off x="5362965" y="1156241"/>
              <a:ext cx="176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3600"/>
                <a:buFont typeface="Trebuchet MS"/>
                <a:buNone/>
              </a:pPr>
              <a:r>
                <a:rPr lang="en-US" sz="3600" b="0" i="0" u="none" strike="noStrike" cap="none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Automated Checks</a:t>
              </a:r>
              <a:endParaRPr sz="36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79" name="Google Shape;479;g76af776c12_0_279"/>
            <p:cNvSpPr txBox="1"/>
            <p:nvPr/>
          </p:nvSpPr>
          <p:spPr>
            <a:xfrm>
              <a:off x="5362965" y="1426597"/>
              <a:ext cx="17679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Dynamic Analysis - </a:t>
              </a:r>
              <a:endParaRPr sz="1800" b="0" i="0" u="none" strike="noStrike" cap="none">
                <a:solidFill>
                  <a:srgbClr val="61E7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AppArmor, Docker-Bench-Security</a:t>
              </a:r>
              <a:endParaRPr sz="1800" b="0" i="0" u="none" strike="noStrike" cap="none">
                <a:solidFill>
                  <a:srgbClr val="61E7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480" name="Google Shape;480;g76af776c12_0_279"/>
          <p:cNvCxnSpPr/>
          <p:nvPr/>
        </p:nvCxnSpPr>
        <p:spPr>
          <a:xfrm rot="5400000">
            <a:off x="20111475" y="3285425"/>
            <a:ext cx="5040600" cy="1232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81" name="Google Shape;481;g76af776c12_0_279" title="Item Text"/>
          <p:cNvGrpSpPr/>
          <p:nvPr/>
        </p:nvGrpSpPr>
        <p:grpSpPr>
          <a:xfrm>
            <a:off x="2462563" y="1526517"/>
            <a:ext cx="4403309" cy="894112"/>
            <a:chOff x="5362965" y="1270541"/>
            <a:chExt cx="1767900" cy="447056"/>
          </a:xfrm>
        </p:grpSpPr>
        <p:sp>
          <p:nvSpPr>
            <p:cNvPr id="482" name="Google Shape;482;g76af776c12_0_279"/>
            <p:cNvSpPr txBox="1"/>
            <p:nvPr/>
          </p:nvSpPr>
          <p:spPr>
            <a:xfrm>
              <a:off x="5362965" y="1270541"/>
              <a:ext cx="1767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3600"/>
                <a:buFont typeface="Trebuchet MS"/>
                <a:buNone/>
              </a:pPr>
              <a:r>
                <a:rPr lang="en-US" sz="3600" b="0" i="0" u="none" strike="noStrike" cap="none">
                  <a:solidFill>
                    <a:srgbClr val="FF0000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Threat Modelling</a:t>
              </a:r>
              <a:endParaRPr sz="3600" b="0" i="0" u="none" strike="noStrike" cap="none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483" name="Google Shape;483;g76af776c12_0_279"/>
            <p:cNvSpPr txBox="1"/>
            <p:nvPr/>
          </p:nvSpPr>
          <p:spPr>
            <a:xfrm>
              <a:off x="5362965" y="1578997"/>
              <a:ext cx="17679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1E7F1"/>
                </a:buClr>
                <a:buSzPts val="1800"/>
                <a:buFont typeface="Trebuchet MS"/>
                <a:buNone/>
              </a:pPr>
              <a:r>
                <a:rPr lang="en-US" sz="1800" b="0" i="0" u="none" strike="noStrike" cap="none">
                  <a:solidFill>
                    <a:srgbClr val="61E7F1"/>
                  </a:solidFill>
                  <a:latin typeface="Trebuchet MS"/>
                  <a:ea typeface="Trebuchet MS"/>
                  <a:cs typeface="Trebuchet MS"/>
                  <a:sym typeface="Trebuchet MS"/>
                </a:rPr>
                <a:t>Secure by design.</a:t>
              </a:r>
              <a:endParaRPr sz="1800" b="0" i="0" u="none" strike="noStrike" cap="none">
                <a:solidFill>
                  <a:srgbClr val="61E7F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cxnSp>
        <p:nvCxnSpPr>
          <p:cNvPr id="484" name="Google Shape;484;g76af776c12_0_279"/>
          <p:cNvCxnSpPr/>
          <p:nvPr/>
        </p:nvCxnSpPr>
        <p:spPr>
          <a:xfrm rot="5400000">
            <a:off x="2291709" y="4163277"/>
            <a:ext cx="3880800" cy="864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5" name="Google Shape;485;g76af776c12_0_279"/>
          <p:cNvSpPr/>
          <p:nvPr/>
        </p:nvSpPr>
        <p:spPr>
          <a:xfrm>
            <a:off x="1477518" y="12729376"/>
            <a:ext cx="3738900" cy="471300"/>
          </a:xfrm>
          <a:prstGeom prst="rect">
            <a:avLst/>
          </a:prstGeom>
          <a:solidFill>
            <a:srgbClr val="3A3838"/>
          </a:solidFill>
          <a:ln>
            <a:noFill/>
          </a:ln>
        </p:spPr>
        <p:txBody>
          <a:bodyPr spcFirstLastPara="1" wrap="square" lIns="243825" tIns="121875" rIns="243825" bIns="1218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Calibri"/>
              <a:buNone/>
            </a:pPr>
            <a:endParaRPr sz="37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"/>
          <p:cNvSpPr txBox="1">
            <a:spLocks noGrp="1"/>
          </p:cNvSpPr>
          <p:nvPr>
            <p:ph type="title"/>
          </p:nvPr>
        </p:nvSpPr>
        <p:spPr>
          <a:xfrm>
            <a:off x="955603" y="282159"/>
            <a:ext cx="22317989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/>
              <a:t>DevSecOps Model &amp; Framework</a:t>
            </a:r>
            <a:endParaRPr/>
          </a:p>
        </p:txBody>
      </p:sp>
      <p:sp>
        <p:nvSpPr>
          <p:cNvPr id="205" name="Google Shape;205;p3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3</a:t>
            </a:fld>
            <a:endParaRPr sz="2700">
              <a:solidFill>
                <a:schemeClr val="dk2"/>
              </a:solidFill>
            </a:endParaRPr>
          </a:p>
        </p:txBody>
      </p:sp>
      <p:sp>
        <p:nvSpPr>
          <p:cNvPr id="206" name="Google Shape;206;p3"/>
          <p:cNvSpPr txBox="1"/>
          <p:nvPr/>
        </p:nvSpPr>
        <p:spPr>
          <a:xfrm>
            <a:off x="352024" y="11822933"/>
            <a:ext cx="23683126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3200"/>
              <a:buFont typeface="Arial"/>
              <a:buNone/>
            </a:pPr>
            <a:r>
              <a:rPr lang="en-US" sz="3200" b="0" i="1" u="sng" strike="noStrike" cap="non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600" b="0" i="1" u="sng" strike="noStrike" cap="non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Provision of a security guidelines based on the Platform as a Service Model – Implementers to adapt to their own environment and policies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72C4"/>
              </a:buClr>
              <a:buSzPts val="2800"/>
              <a:buFont typeface="Arial"/>
              <a:buChar char="•"/>
            </a:pPr>
            <a:r>
              <a:rPr lang="en-US" sz="2800" b="0" i="0" u="none" strike="noStrike" cap="non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Alignment to CIS benchmarks and CSA cloud security essentials for IaaS and PaaS </a:t>
            </a:r>
            <a:endParaRPr sz="2800" b="0" i="0" u="none" strike="noStrike" cap="none">
              <a:solidFill>
                <a:srgbClr val="4472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"/>
          <p:cNvSpPr txBox="1"/>
          <p:nvPr/>
        </p:nvSpPr>
        <p:spPr>
          <a:xfrm>
            <a:off x="13774581" y="9699853"/>
            <a:ext cx="4202136" cy="592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Helvetica Neue"/>
              <a:buNone/>
            </a:pPr>
            <a:fld id="{00000000-1234-1234-1234-123412341234}" type="slidenum">
              <a:rPr lang="en-US" sz="10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fld>
            <a:endParaRPr sz="10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8" name="Google Shape;208;p3" descr="https://mycloudblog7.files.wordpress.com/2013/06/screen-shot-2015-06-09-at-2-13-05-pm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85" y="3177766"/>
            <a:ext cx="20090027" cy="90230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" name="Google Shape;209;p3"/>
          <p:cNvGrpSpPr/>
          <p:nvPr/>
        </p:nvGrpSpPr>
        <p:grpSpPr>
          <a:xfrm>
            <a:off x="10409033" y="7622013"/>
            <a:ext cx="1350676" cy="3914043"/>
            <a:chOff x="5528616" y="3783677"/>
            <a:chExt cx="1005831" cy="2194536"/>
          </a:xfrm>
        </p:grpSpPr>
        <p:sp>
          <p:nvSpPr>
            <p:cNvPr id="210" name="Google Shape;210;p3"/>
            <p:cNvSpPr/>
            <p:nvPr/>
          </p:nvSpPr>
          <p:spPr>
            <a:xfrm>
              <a:off x="5528618" y="4606628"/>
              <a:ext cx="1005829" cy="137158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841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 rot="10800000" flipH="1">
              <a:off x="5528616" y="3783677"/>
              <a:ext cx="1005829" cy="137158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841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3"/>
            <p:cNvSpPr txBox="1"/>
            <p:nvPr/>
          </p:nvSpPr>
          <p:spPr>
            <a:xfrm rot="-5400000">
              <a:off x="5442425" y="4669548"/>
              <a:ext cx="1083205" cy="481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Calibri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Trust gap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3"/>
          <p:cNvGrpSpPr/>
          <p:nvPr/>
        </p:nvGrpSpPr>
        <p:grpSpPr>
          <a:xfrm>
            <a:off x="15200314" y="5408885"/>
            <a:ext cx="1350672" cy="6255948"/>
            <a:chOff x="5181610" y="2481691"/>
            <a:chExt cx="1005829" cy="3507601"/>
          </a:xfrm>
        </p:grpSpPr>
        <p:sp>
          <p:nvSpPr>
            <p:cNvPr id="214" name="Google Shape;214;p3"/>
            <p:cNvSpPr/>
            <p:nvPr/>
          </p:nvSpPr>
          <p:spPr>
            <a:xfrm>
              <a:off x="5181610" y="4617707"/>
              <a:ext cx="1005829" cy="137158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841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 rot="10800000" flipH="1">
              <a:off x="5181610" y="2481691"/>
              <a:ext cx="1005829" cy="222745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841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3"/>
            <p:cNvSpPr txBox="1"/>
            <p:nvPr/>
          </p:nvSpPr>
          <p:spPr>
            <a:xfrm rot="-5400000">
              <a:off x="5095415" y="4040556"/>
              <a:ext cx="1083205" cy="481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Calibri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Trust gap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" name="Google Shape;217;p3"/>
          <p:cNvGrpSpPr/>
          <p:nvPr/>
        </p:nvGrpSpPr>
        <p:grpSpPr>
          <a:xfrm>
            <a:off x="20105694" y="4760990"/>
            <a:ext cx="1350673" cy="6903841"/>
            <a:chOff x="8761442" y="1639087"/>
            <a:chExt cx="1005830" cy="3964795"/>
          </a:xfrm>
        </p:grpSpPr>
        <p:sp>
          <p:nvSpPr>
            <p:cNvPr id="218" name="Google Shape;218;p3"/>
            <p:cNvSpPr/>
            <p:nvPr/>
          </p:nvSpPr>
          <p:spPr>
            <a:xfrm>
              <a:off x="8761443" y="3866541"/>
              <a:ext cx="1005829" cy="173734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841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 rot="10800000" flipH="1">
              <a:off x="8761442" y="1639087"/>
              <a:ext cx="1005829" cy="222745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E841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Arial"/>
                <a:buNone/>
              </a:pPr>
              <a:endPara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3"/>
            <p:cNvSpPr txBox="1"/>
            <p:nvPr/>
          </p:nvSpPr>
          <p:spPr>
            <a:xfrm rot="-5400000">
              <a:off x="8675250" y="3230868"/>
              <a:ext cx="1083205" cy="48131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600"/>
                <a:buFont typeface="Calibri"/>
                <a:buNone/>
              </a:pPr>
              <a:r>
                <a:rPr lang="en-US" sz="36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Trust gap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1" name="Google Shape;221;p3"/>
          <p:cNvSpPr txBox="1"/>
          <p:nvPr/>
        </p:nvSpPr>
        <p:spPr>
          <a:xfrm rot="-2700000">
            <a:off x="5783870" y="3315263"/>
            <a:ext cx="187748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omic Sans MS"/>
              <a:buNone/>
            </a:pPr>
            <a:r>
              <a:rPr lang="en-US" sz="22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On Premise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"/>
          <p:cNvSpPr txBox="1"/>
          <p:nvPr/>
        </p:nvSpPr>
        <p:spPr>
          <a:xfrm rot="-2700000">
            <a:off x="10845707" y="3213047"/>
            <a:ext cx="212072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omic Sans MS"/>
              <a:buNone/>
            </a:pPr>
            <a:r>
              <a:rPr lang="en-US" sz="22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Cloud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"/>
          <p:cNvSpPr txBox="1"/>
          <p:nvPr/>
        </p:nvSpPr>
        <p:spPr>
          <a:xfrm rot="-2700000">
            <a:off x="15801032" y="3400665"/>
            <a:ext cx="158773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omic Sans MS"/>
              <a:buNone/>
            </a:pPr>
            <a:r>
              <a:rPr lang="en-US" sz="22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Container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"/>
          <p:cNvSpPr txBox="1"/>
          <p:nvPr/>
        </p:nvSpPr>
        <p:spPr>
          <a:xfrm rot="-2700000">
            <a:off x="20769828" y="3528788"/>
            <a:ext cx="997077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Font typeface="Comic Sans MS"/>
              <a:buNone/>
            </a:pPr>
            <a:r>
              <a:rPr lang="en-US" sz="2200" b="0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SaaS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"/>
          <p:cNvSpPr/>
          <p:nvPr/>
        </p:nvSpPr>
        <p:spPr>
          <a:xfrm>
            <a:off x="14263455" y="2232681"/>
            <a:ext cx="1225236" cy="103702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"/>
          <p:cNvSpPr/>
          <p:nvPr/>
        </p:nvSpPr>
        <p:spPr>
          <a:xfrm rot="-5400000">
            <a:off x="5603963" y="5557403"/>
            <a:ext cx="3696511" cy="56725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Implementor Managed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"/>
          <p:cNvSpPr/>
          <p:nvPr/>
        </p:nvSpPr>
        <p:spPr>
          <a:xfrm rot="-5400000">
            <a:off x="662933" y="7338386"/>
            <a:ext cx="3696511" cy="56725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Implementor Managed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"/>
          <p:cNvSpPr/>
          <p:nvPr/>
        </p:nvSpPr>
        <p:spPr>
          <a:xfrm rot="-5400000">
            <a:off x="10449585" y="5328315"/>
            <a:ext cx="3696511" cy="567252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Implementor Managed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"/>
          <p:cNvSpPr txBox="1"/>
          <p:nvPr/>
        </p:nvSpPr>
        <p:spPr>
          <a:xfrm>
            <a:off x="2794814" y="4281002"/>
            <a:ext cx="19046647" cy="833364"/>
          </a:xfrm>
          <a:prstGeom prst="rect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8800"/>
              <a:buFont typeface="Arial"/>
              <a:buNone/>
            </a:pPr>
            <a:r>
              <a:rPr lang="en-US"/>
              <a:t>DevSecOps Epics</a:t>
            </a:r>
            <a:endParaRPr/>
          </a:p>
        </p:txBody>
      </p:sp>
      <p:sp>
        <p:nvSpPr>
          <p:cNvPr id="235" name="Google Shape;235;p4"/>
          <p:cNvSpPr txBox="1">
            <a:spLocks noGrp="1"/>
          </p:cNvSpPr>
          <p:nvPr>
            <p:ph type="body" idx="1"/>
          </p:nvPr>
        </p:nvSpPr>
        <p:spPr>
          <a:xfrm>
            <a:off x="1528680" y="4198812"/>
            <a:ext cx="21825408" cy="2655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oto Sans Symbols"/>
              <a:buChar char="▪"/>
            </a:pPr>
            <a:r>
              <a:rPr lang="en-US" sz="3400"/>
              <a:t>Epic 3: Open Source Quality &amp; Security (</a:t>
            </a:r>
            <a:r>
              <a:rPr lang="en-US" sz="3400">
                <a:solidFill>
                  <a:schemeClr val="accent1"/>
                </a:solidFill>
              </a:rPr>
              <a:t>Vulnerabilities, Licence compliance, &amp; operational risk</a:t>
            </a:r>
            <a:r>
              <a:rPr lang="en-US" sz="3400"/>
              <a:t>) 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Noto Sans Symbols"/>
              <a:buChar char="▪"/>
            </a:pPr>
            <a:r>
              <a:rPr lang="en-US" sz="3400"/>
              <a:t>Epic 4: Static Code Analysis (SCA) (</a:t>
            </a:r>
            <a:r>
              <a:rPr lang="en-US" sz="3400">
                <a:solidFill>
                  <a:schemeClr val="accent1"/>
                </a:solidFill>
              </a:rPr>
              <a:t>Dev, Build &amp; Release) 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3400"/>
              <a:buFont typeface="Noto Sans Symbols"/>
              <a:buChar char="▪"/>
            </a:pPr>
            <a:r>
              <a:rPr lang="en-US" sz="3400"/>
              <a:t>Epic 5: Container Security (</a:t>
            </a:r>
            <a:r>
              <a:rPr lang="en-US" sz="3400">
                <a:solidFill>
                  <a:schemeClr val="accent1"/>
                </a:solidFill>
              </a:rPr>
              <a:t>Create, Release &amp; Runtime</a:t>
            </a:r>
            <a:r>
              <a:rPr lang="en-US" sz="3400"/>
              <a:t>)</a:t>
            </a:r>
            <a:endParaRPr/>
          </a:p>
        </p:txBody>
      </p:sp>
      <p:sp>
        <p:nvSpPr>
          <p:cNvPr id="236" name="Google Shape;236;p4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4</a:t>
            </a:fld>
            <a:endParaRPr sz="2700">
              <a:solidFill>
                <a:schemeClr val="dk2"/>
              </a:solidFill>
            </a:endParaRPr>
          </a:p>
        </p:txBody>
      </p:sp>
      <p:sp>
        <p:nvSpPr>
          <p:cNvPr id="237" name="Google Shape;237;p4"/>
          <p:cNvSpPr/>
          <p:nvPr/>
        </p:nvSpPr>
        <p:spPr>
          <a:xfrm>
            <a:off x="1579344" y="3454323"/>
            <a:ext cx="21537038" cy="657632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Code Level Security Epics – PI 7 Focus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"/>
          <p:cNvSpPr/>
          <p:nvPr/>
        </p:nvSpPr>
        <p:spPr>
          <a:xfrm>
            <a:off x="1579344" y="6260974"/>
            <a:ext cx="21537038" cy="657632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 Wide Architecture Epics – Backlog for PI 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"/>
          <p:cNvSpPr/>
          <p:nvPr/>
        </p:nvSpPr>
        <p:spPr>
          <a:xfrm>
            <a:off x="1579347" y="10498979"/>
            <a:ext cx="21537038" cy="657632"/>
          </a:xfrm>
          <a:prstGeom prst="rect">
            <a:avLst/>
          </a:prstGeom>
          <a:solidFill>
            <a:srgbClr val="C55A1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Under Discussion – Backlog for PI 8 if approved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"/>
          <p:cNvSpPr txBox="1"/>
          <p:nvPr/>
        </p:nvSpPr>
        <p:spPr>
          <a:xfrm>
            <a:off x="1540434" y="7013073"/>
            <a:ext cx="21696924" cy="2298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 1: JavaScript to Typescript Conversion (</a:t>
            </a:r>
            <a:r>
              <a:rPr lang="en-US" sz="3400" b="0" i="0" u="none" strike="noStrike" cap="none" dirty="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Typescript preferred but not mandated</a:t>
            </a:r>
            <a:r>
              <a:rPr lang="en-US" sz="3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 2: Architecture / Solution wide concerns (</a:t>
            </a:r>
            <a:r>
              <a:rPr lang="en-US" sz="3400" b="0" i="0" u="none" strike="noStrike" cap="none" dirty="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Identities, Service to Service Authentication, API GW etc..)</a:t>
            </a:r>
            <a:endParaRPr sz="3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 6: Threat Modelling (</a:t>
            </a:r>
            <a:r>
              <a:rPr lang="en-US" sz="3400" b="0" i="0" u="none" strike="noStrike" cap="none" dirty="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STRIDE Model)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 7: Cloud Security (</a:t>
            </a:r>
            <a:r>
              <a:rPr lang="en-US" sz="3400" b="0" i="0" u="none" strike="noStrike" cap="none" dirty="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Cloud Agonistic – CIS Benchmarks &amp; CSA Essentials</a:t>
            </a:r>
            <a:r>
              <a:rPr lang="en-US" sz="3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 8: </a:t>
            </a:r>
            <a:r>
              <a:rPr lang="en-US" sz="3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Mojaloop</a:t>
            </a:r>
            <a:r>
              <a:rPr lang="en-US" sz="3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DevSecOps</a:t>
            </a:r>
            <a:r>
              <a:rPr lang="en-US" sz="3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Model (</a:t>
            </a:r>
            <a:r>
              <a:rPr lang="en-US" sz="3400" b="0" i="0" u="none" strike="noStrike" cap="none" dirty="0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PaaS based Golden Standard 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endParaRPr sz="3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413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endParaRPr sz="3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413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endParaRPr sz="3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4"/>
          <p:cNvSpPr txBox="1"/>
          <p:nvPr/>
        </p:nvSpPr>
        <p:spPr>
          <a:xfrm>
            <a:off x="1579347" y="11314910"/>
            <a:ext cx="21825408" cy="21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 9 : GDPR Compliance ( </a:t>
            </a:r>
            <a:r>
              <a:rPr lang="en-US" sz="3400" b="0" i="0" u="none" strike="noStrike" cap="non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Focusing on the data security technical requirements)</a:t>
            </a:r>
            <a:endParaRPr sz="3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 10: PCI Compliance ( </a:t>
            </a:r>
            <a:r>
              <a:rPr lang="en-US" sz="3400" b="0" i="0" u="none" strike="noStrike" cap="non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Limit scope to ATM integration)</a:t>
            </a:r>
            <a:endParaRPr sz="3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Noto Sans Symbols"/>
              <a:buChar char="▪"/>
            </a:pPr>
            <a:r>
              <a:rPr lang="en-US" sz="3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Epic 11 : Mojaloop Bug Bounty Programme (</a:t>
            </a:r>
            <a:r>
              <a:rPr lang="en-US" sz="3400" b="0" i="0" u="none" strike="noStrike" cap="none">
                <a:solidFill>
                  <a:srgbClr val="4472C4"/>
                </a:solidFill>
                <a:latin typeface="Arial"/>
                <a:ea typeface="Arial"/>
                <a:cs typeface="Arial"/>
                <a:sym typeface="Arial"/>
              </a:rPr>
              <a:t>Vulnerability Reward Programme</a:t>
            </a:r>
            <a:r>
              <a:rPr lang="en-US" sz="3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413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413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</a:pPr>
            <a:endParaRPr sz="3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"/>
          <p:cNvSpPr txBox="1">
            <a:spLocks noGrp="1"/>
          </p:cNvSpPr>
          <p:nvPr>
            <p:ph type="ctrTitle"/>
          </p:nvPr>
        </p:nvSpPr>
        <p:spPr>
          <a:xfrm>
            <a:off x="1404018" y="5985815"/>
            <a:ext cx="14636082" cy="3012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"/>
              <a:buNone/>
            </a:pPr>
            <a:r>
              <a:rPr lang="en-US" sz="6600"/>
              <a:t>Container Security &amp; Open Source Security - Tools Integration Update</a:t>
            </a:r>
            <a:br>
              <a:rPr lang="en-US" sz="6600"/>
            </a:br>
            <a:br>
              <a:rPr lang="en-US" sz="6600"/>
            </a:br>
            <a:endParaRPr sz="6600"/>
          </a:p>
        </p:txBody>
      </p:sp>
      <p:sp>
        <p:nvSpPr>
          <p:cNvPr id="247" name="Google Shape;247;p5"/>
          <p:cNvSpPr txBox="1">
            <a:spLocks noGrp="1"/>
          </p:cNvSpPr>
          <p:nvPr>
            <p:ph type="subTitle" idx="1"/>
          </p:nvPr>
        </p:nvSpPr>
        <p:spPr>
          <a:xfrm>
            <a:off x="1695847" y="9308787"/>
            <a:ext cx="14344254" cy="23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4300"/>
              </a:spcAft>
              <a:buClr>
                <a:schemeClr val="lt1"/>
              </a:buClr>
              <a:buSzPts val="4800"/>
              <a:buNone/>
            </a:pPr>
            <a:r>
              <a:rPr lang="en-US"/>
              <a:t>Lewis &amp; Victor</a:t>
            </a:r>
            <a:endParaRPr/>
          </a:p>
        </p:txBody>
      </p:sp>
      <p:sp>
        <p:nvSpPr>
          <p:cNvPr id="248" name="Google Shape;248;p5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49" name="Google Shape;249;p5"/>
          <p:cNvSpPr txBox="1"/>
          <p:nvPr/>
        </p:nvSpPr>
        <p:spPr>
          <a:xfrm>
            <a:off x="14215144" y="2547256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It's coffee time...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"/>
          <p:cNvSpPr txBox="1"/>
          <p:nvPr/>
        </p:nvSpPr>
        <p:spPr>
          <a:xfrm>
            <a:off x="20221211" y="7990113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coasters over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"/>
          <p:cNvSpPr txBox="1"/>
          <p:nvPr/>
        </p:nvSpPr>
        <p:spPr>
          <a:xfrm>
            <a:off x="21237344" y="5803899"/>
            <a:ext cx="27432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Oops I spilled my coffee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6af776c12_0_266"/>
          <p:cNvSpPr txBox="1">
            <a:spLocks noGrp="1"/>
          </p:cNvSpPr>
          <p:nvPr>
            <p:ph type="title"/>
          </p:nvPr>
        </p:nvSpPr>
        <p:spPr>
          <a:xfrm>
            <a:off x="891567" y="162845"/>
            <a:ext cx="220620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25" tIns="91400" rIns="182825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Ubuntu Light"/>
              <a:buNone/>
            </a:pPr>
            <a:r>
              <a:rPr lang="en-US"/>
              <a:t>DevSecOps - How it all fits</a:t>
            </a:r>
            <a:endParaRPr/>
          </a:p>
        </p:txBody>
      </p:sp>
      <p:grpSp>
        <p:nvGrpSpPr>
          <p:cNvPr id="361" name="Google Shape;361;g76af776c12_0_266"/>
          <p:cNvGrpSpPr/>
          <p:nvPr/>
        </p:nvGrpSpPr>
        <p:grpSpPr>
          <a:xfrm>
            <a:off x="2677299" y="3781498"/>
            <a:ext cx="19300546" cy="8924900"/>
            <a:chOff x="1323975" y="2128875"/>
            <a:chExt cx="9648826" cy="4462450"/>
          </a:xfrm>
        </p:grpSpPr>
        <p:pic>
          <p:nvPicPr>
            <p:cNvPr id="362" name="Google Shape;362;g76af776c12_0_26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23975" y="2128875"/>
              <a:ext cx="9648826" cy="428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g76af776c12_0_266"/>
            <p:cNvSpPr txBox="1"/>
            <p:nvPr/>
          </p:nvSpPr>
          <p:spPr>
            <a:xfrm>
              <a:off x="9386875" y="3529000"/>
              <a:ext cx="1457400" cy="924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25" tIns="182825" rIns="182825" bIns="1828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Gill Sans"/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Deployed Secure packages / Continuous Monitoring</a:t>
              </a:r>
              <a:endParaRPr sz="24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4" name="Google Shape;364;g76af776c12_0_266"/>
            <p:cNvSpPr txBox="1"/>
            <p:nvPr/>
          </p:nvSpPr>
          <p:spPr>
            <a:xfrm>
              <a:off x="6967525" y="3529000"/>
              <a:ext cx="1457400" cy="67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25" tIns="182825" rIns="182825" bIns="1828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Gill Sans"/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Trusted Images</a:t>
              </a:r>
              <a:endParaRPr sz="24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5" name="Google Shape;365;g76af776c12_0_266"/>
            <p:cNvSpPr txBox="1"/>
            <p:nvPr/>
          </p:nvSpPr>
          <p:spPr>
            <a:xfrm>
              <a:off x="5119675" y="3529000"/>
              <a:ext cx="1457400" cy="84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25" tIns="182825" rIns="182825" bIns="1828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Gill Sans"/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Policy Creation and Enforcement</a:t>
              </a:r>
              <a:endParaRPr sz="24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6" name="Google Shape;366;g76af776c12_0_266"/>
            <p:cNvSpPr txBox="1"/>
            <p:nvPr/>
          </p:nvSpPr>
          <p:spPr>
            <a:xfrm>
              <a:off x="3271825" y="3529000"/>
              <a:ext cx="1457400" cy="84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25" tIns="182825" rIns="182825" bIns="1828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Gill Sans"/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Scanning in CI/CD Pipeline</a:t>
              </a:r>
              <a:endParaRPr sz="24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7" name="Google Shape;367;g76af776c12_0_266"/>
            <p:cNvSpPr txBox="1"/>
            <p:nvPr/>
          </p:nvSpPr>
          <p:spPr>
            <a:xfrm>
              <a:off x="1509700" y="3529000"/>
              <a:ext cx="1457400" cy="84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25" tIns="182825" rIns="182825" bIns="1828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Gill Sans"/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Code</a:t>
              </a:r>
              <a:endParaRPr sz="24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8" name="Google Shape;368;g76af776c12_0_266"/>
            <p:cNvSpPr txBox="1"/>
            <p:nvPr/>
          </p:nvSpPr>
          <p:spPr>
            <a:xfrm>
              <a:off x="6862750" y="5748325"/>
              <a:ext cx="1457400" cy="84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82825" tIns="182825" rIns="182825" bIns="1828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Gill Sans"/>
                <a:buNone/>
              </a:pPr>
              <a:r>
                <a:rPr lang="en-US" sz="2400" b="1" i="0" u="none" strike="noStrike" cap="non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Untrusted / Non Compliant Images</a:t>
              </a:r>
              <a:endParaRPr sz="24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369" name="Google Shape;369;g76af776c12_0_266"/>
          <p:cNvSpPr txBox="1">
            <a:spLocks noGrp="1"/>
          </p:cNvSpPr>
          <p:nvPr>
            <p:ph type="body" idx="1"/>
          </p:nvPr>
        </p:nvSpPr>
        <p:spPr>
          <a:xfrm>
            <a:off x="532875" y="10115525"/>
            <a:ext cx="9847800" cy="25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US" sz="2400" dirty="0">
                <a:solidFill>
                  <a:srgbClr val="33444C"/>
                </a:solidFill>
                <a:highlight>
                  <a:schemeClr val="lt1"/>
                </a:highlight>
              </a:rPr>
              <a:t>Proposed tools are swappable at implementation meaning - they can be replaced</a:t>
            </a:r>
            <a:endParaRPr sz="2400" dirty="0">
              <a:solidFill>
                <a:srgbClr val="33444C"/>
              </a:solidFill>
              <a:highlight>
                <a:schemeClr val="lt1"/>
              </a:highligh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US" sz="2400" dirty="0">
                <a:solidFill>
                  <a:srgbClr val="33444C"/>
                </a:solidFill>
                <a:highlight>
                  <a:schemeClr val="lt1"/>
                </a:highlight>
              </a:rPr>
              <a:t>Current tests conducted using base profiles / policies</a:t>
            </a:r>
            <a:endParaRPr sz="2400" dirty="0">
              <a:solidFill>
                <a:srgbClr val="33444C"/>
              </a:solidFill>
              <a:highlight>
                <a:schemeClr val="lt1"/>
              </a:highligh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Char char="●"/>
            </a:pPr>
            <a:r>
              <a:rPr lang="en-US" sz="2400" dirty="0">
                <a:solidFill>
                  <a:srgbClr val="33444C"/>
                </a:solidFill>
                <a:highlight>
                  <a:schemeClr val="lt1"/>
                </a:highlight>
              </a:rPr>
              <a:t>Additional work required to evaluate specific policies depending on implementation security requirements.</a:t>
            </a:r>
            <a:endParaRPr sz="2400" dirty="0">
              <a:solidFill>
                <a:srgbClr val="33444C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Epic 3: Open Source Quality &amp; Security</a:t>
            </a:r>
            <a:br>
              <a:rPr lang="en-US" sz="5200"/>
            </a:br>
            <a:r>
              <a:rPr lang="en-US" sz="5200" b="0"/>
              <a:t>#1154 license-scanner updates</a:t>
            </a:r>
            <a:endParaRPr/>
          </a:p>
        </p:txBody>
      </p:sp>
      <p:sp>
        <p:nvSpPr>
          <p:cNvPr id="257" name="Google Shape;257;p6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0" indent="-685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Char char="●"/>
            </a:pPr>
            <a:r>
              <a:rPr lang="en-US"/>
              <a:t>Change from blacklist to whitelist model</a:t>
            </a:r>
            <a:endParaRPr/>
          </a:p>
          <a:p>
            <a:pPr marL="685800" lvl="0" indent="-330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endParaRPr/>
          </a:p>
          <a:p>
            <a:pPr marL="457200" lvl="0" indent="-101600" algn="l" rtl="0">
              <a:lnSpc>
                <a:spcPct val="9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5600"/>
              <a:buNone/>
            </a:pPr>
            <a:endParaRPr/>
          </a:p>
        </p:txBody>
      </p:sp>
      <p:sp>
        <p:nvSpPr>
          <p:cNvPr id="258" name="Google Shape;258;p6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7</a:t>
            </a:fld>
            <a:endParaRPr sz="2700">
              <a:solidFill>
                <a:schemeClr val="dk2"/>
              </a:solidFill>
            </a:endParaRPr>
          </a:p>
        </p:txBody>
      </p:sp>
      <p:graphicFrame>
        <p:nvGraphicFramePr>
          <p:cNvPr id="259" name="Google Shape;259;p6"/>
          <p:cNvGraphicFramePr/>
          <p:nvPr>
            <p:extLst>
              <p:ext uri="{D42A27DB-BD31-4B8C-83A1-F6EECF244321}">
                <p14:modId xmlns:p14="http://schemas.microsoft.com/office/powerpoint/2010/main" val="237804343"/>
              </p:ext>
            </p:extLst>
          </p:nvPr>
        </p:nvGraphicFramePr>
        <p:xfrm>
          <a:off x="798389" y="4635500"/>
          <a:ext cx="22117000" cy="6635937"/>
        </p:xfrm>
        <a:graphic>
          <a:graphicData uri="http://schemas.openxmlformats.org/drawingml/2006/table">
            <a:tbl>
              <a:tblPr firstRow="1">
                <a:noFill/>
                <a:tableStyleId>{D6E3819B-5CE2-46D2-BBD2-8CF595AFA87D}</a:tableStyleId>
              </a:tblPr>
              <a:tblGrid>
                <a:gridCol w="16927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8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 dirty="0"/>
                        <a:t>Modules*</a:t>
                      </a:r>
                      <a:endParaRPr sz="1400" u="none" strike="noStrike" cap="none" dirty="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Jan-20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Oct-19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2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i="1" u="none" strike="noStrike" cap="none"/>
                        <a:t>Top-level module references (directly in package.json, not nested dependencies)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Total first-level module dependencies: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382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378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025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 dirty="0"/>
                        <a:t>Unique first-level module dependencies:</a:t>
                      </a:r>
                      <a:endParaRPr sz="1400" u="none" strike="noStrike" cap="none" dirty="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b="1" u="none" strike="noStrike" cap="none" dirty="0"/>
                        <a:t>131</a:t>
                      </a:r>
                      <a:endParaRPr sz="1400" u="none" strike="noStrike" cap="none" dirty="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127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i="1" u="none" strike="noStrike" cap="none"/>
                        <a:t>Total module references (in package-lock.json files, all nested dependencies)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endParaRPr sz="36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Total module dependencies: 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16,758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15,813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229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/>
                        <a:t>Unique module dependencies: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b="1" u="none" strike="noStrike" cap="none"/>
                        <a:t>1567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600"/>
                        <a:buFont typeface="Arial"/>
                        <a:buNone/>
                      </a:pPr>
                      <a:r>
                        <a:rPr lang="en-US" sz="3600" u="none" strike="noStrike" cap="none" dirty="0"/>
                        <a:t>1457</a:t>
                      </a:r>
                      <a:endParaRPr sz="1400" u="none" strike="noStrike" cap="none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B865941-34F1-1943-9CA3-483562755FDA}"/>
              </a:ext>
            </a:extLst>
          </p:cNvPr>
          <p:cNvSpPr txBox="1"/>
          <p:nvPr/>
        </p:nvSpPr>
        <p:spPr>
          <a:xfrm>
            <a:off x="798389" y="11830706"/>
            <a:ext cx="17588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*Across active repos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7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18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/>
              <a:t>Epic 5: Container Security Tools</a:t>
            </a:r>
            <a:br>
              <a:rPr lang="en-US" sz="5200"/>
            </a:br>
            <a:r>
              <a:rPr lang="en-US" sz="5200" b="0"/>
              <a:t>anchore-cli, AppArmor</a:t>
            </a:r>
            <a:endParaRPr/>
          </a:p>
        </p:txBody>
      </p:sp>
      <p:sp>
        <p:nvSpPr>
          <p:cNvPr id="265" name="Google Shape;265;p7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Char char="●"/>
            </a:pPr>
            <a:r>
              <a:rPr lang="en-US" dirty="0" err="1"/>
              <a:t>Anchore</a:t>
            </a:r>
            <a:r>
              <a:rPr lang="en-US" dirty="0"/>
              <a:t>: static container analysis tool</a:t>
            </a:r>
            <a:endParaRPr dirty="0"/>
          </a:p>
          <a:p>
            <a:pPr marL="1371600" lvl="1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○"/>
            </a:pPr>
            <a:r>
              <a:rPr lang="en-US" dirty="0"/>
              <a:t>‘Deeper’ scans than </a:t>
            </a:r>
            <a:r>
              <a:rPr lang="en-US" dirty="0" err="1"/>
              <a:t>npm</a:t>
            </a:r>
            <a:r>
              <a:rPr lang="en-US" dirty="0"/>
              <a:t> vulnerabilities alone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Char char="●"/>
            </a:pPr>
            <a:r>
              <a:rPr lang="en-US" dirty="0"/>
              <a:t>Now integrated as part of our container + helm release cycle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</a:pPr>
            <a:endParaRPr dirty="0"/>
          </a:p>
          <a:p>
            <a:pPr marL="457200" lvl="0" indent="-101600" algn="l" rtl="0">
              <a:lnSpc>
                <a:spcPct val="9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5600"/>
              <a:buNone/>
            </a:pPr>
            <a:endParaRPr dirty="0"/>
          </a:p>
        </p:txBody>
      </p:sp>
      <p:sp>
        <p:nvSpPr>
          <p:cNvPr id="266" name="Google Shape;266;p7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8</a:t>
            </a:fld>
            <a:endParaRPr sz="2700">
              <a:solidFill>
                <a:schemeClr val="dk2"/>
              </a:solidFill>
            </a:endParaRPr>
          </a:p>
        </p:txBody>
      </p:sp>
      <p:pic>
        <p:nvPicPr>
          <p:cNvPr id="267" name="Google Shape;26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673" y="7141218"/>
            <a:ext cx="22539455" cy="521270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7"/>
          <p:cNvSpPr/>
          <p:nvPr/>
        </p:nvSpPr>
        <p:spPr>
          <a:xfrm>
            <a:off x="14530752" y="7380513"/>
            <a:ext cx="4162394" cy="1168399"/>
          </a:xfrm>
          <a:prstGeom prst="ellipse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"/>
          <p:cNvSpPr txBox="1">
            <a:spLocks noGrp="1"/>
          </p:cNvSpPr>
          <p:nvPr>
            <p:ph type="title"/>
          </p:nvPr>
        </p:nvSpPr>
        <p:spPr>
          <a:xfrm>
            <a:off x="1676619" y="730251"/>
            <a:ext cx="21033937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A83"/>
              </a:buClr>
              <a:buSzPts val="5200"/>
              <a:buFont typeface="Arial"/>
              <a:buNone/>
            </a:pPr>
            <a:r>
              <a:rPr lang="en-US" sz="5200" dirty="0"/>
              <a:t>Epic 5: Container Security Tools</a:t>
            </a:r>
            <a:br>
              <a:rPr lang="en-US" sz="5200" dirty="0"/>
            </a:br>
            <a:r>
              <a:rPr lang="en-US" sz="5200" b="0" dirty="0" err="1"/>
              <a:t>Anchore</a:t>
            </a:r>
            <a:r>
              <a:rPr lang="en-US" sz="5200" b="0" dirty="0"/>
              <a:t>-cli, </a:t>
            </a:r>
            <a:r>
              <a:rPr lang="en-US" sz="5200" b="0" dirty="0" err="1"/>
              <a:t>AppArmor</a:t>
            </a:r>
            <a:endParaRPr dirty="0"/>
          </a:p>
        </p:txBody>
      </p:sp>
      <p:sp>
        <p:nvSpPr>
          <p:cNvPr id="274" name="Google Shape;274;p8"/>
          <p:cNvSpPr txBox="1">
            <a:spLocks noGrp="1"/>
          </p:cNvSpPr>
          <p:nvPr>
            <p:ph type="body" idx="1"/>
          </p:nvPr>
        </p:nvSpPr>
        <p:spPr>
          <a:xfrm>
            <a:off x="1676619" y="3651250"/>
            <a:ext cx="21033937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Char char="●"/>
            </a:pPr>
            <a:r>
              <a:rPr lang="en-US"/>
              <a:t>Produces image summaries in .json files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5600"/>
              <a:buChar char="●"/>
            </a:pPr>
            <a:r>
              <a:rPr lang="en-US"/>
              <a:t>Built automated tools for summarizing into excel/csv:</a:t>
            </a:r>
            <a:endParaRPr/>
          </a:p>
        </p:txBody>
      </p:sp>
      <p:sp>
        <p:nvSpPr>
          <p:cNvPr id="275" name="Google Shape;275;p8"/>
          <p:cNvSpPr txBox="1">
            <a:spLocks noGrp="1"/>
          </p:cNvSpPr>
          <p:nvPr>
            <p:ph type="sldNum" idx="12"/>
          </p:nvPr>
        </p:nvSpPr>
        <p:spPr>
          <a:xfrm>
            <a:off x="17223444" y="12712701"/>
            <a:ext cx="5487114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fld id="{00000000-1234-1234-1234-123412341234}" type="slidenum">
              <a:rPr lang="en-US" sz="2700">
                <a:solidFill>
                  <a:schemeClr val="dk2"/>
                </a:solidFill>
              </a:rPr>
              <a:t>9</a:t>
            </a:fld>
            <a:endParaRPr sz="2700">
              <a:solidFill>
                <a:schemeClr val="dk2"/>
              </a:solidFill>
            </a:endParaRPr>
          </a:p>
        </p:txBody>
      </p:sp>
      <p:graphicFrame>
        <p:nvGraphicFramePr>
          <p:cNvPr id="276" name="Google Shape;276;p8"/>
          <p:cNvGraphicFramePr/>
          <p:nvPr>
            <p:extLst>
              <p:ext uri="{D42A27DB-BD31-4B8C-83A1-F6EECF244321}">
                <p14:modId xmlns:p14="http://schemas.microsoft.com/office/powerpoint/2010/main" val="790836631"/>
              </p:ext>
            </p:extLst>
          </p:nvPr>
        </p:nvGraphicFramePr>
        <p:xfrm>
          <a:off x="1676617" y="5842001"/>
          <a:ext cx="20307825" cy="5449775"/>
        </p:xfrm>
        <a:graphic>
          <a:graphicData uri="http://schemas.openxmlformats.org/drawingml/2006/table">
            <a:tbl>
              <a:tblPr firstRow="1">
                <a:noFill/>
                <a:tableStyleId>{E1F1DF45-9C70-4840-97CA-E00D9BD5397A}</a:tableStyleId>
              </a:tblPr>
              <a:tblGrid>
                <a:gridCol w="149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7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7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87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87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687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6878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697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800"/>
                        <a:buFont typeface="Arial"/>
                        <a:buNone/>
                      </a:pPr>
                      <a:endParaRPr sz="48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bulk-api-adapter</a:t>
                      </a:r>
                      <a:endParaRPr sz="28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central-event-processor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central-settlement</a:t>
                      </a:r>
                      <a:endParaRPr sz="28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 dirty="0"/>
                        <a:t>email-notifier</a:t>
                      </a:r>
                      <a:endParaRPr sz="2800" u="none" strike="noStrike" cap="none" dirty="0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ml-api-adapter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mojaloop-simulator</a:t>
                      </a:r>
                      <a:endParaRPr sz="28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quoting-service</a:t>
                      </a:r>
                      <a:endParaRPr sz="28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Critical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0</a:t>
                      </a:r>
                      <a:endParaRPr sz="28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>
                          <a:solidFill>
                            <a:schemeClr val="lt1"/>
                          </a:solidFill>
                        </a:rPr>
                        <a:t>2</a:t>
                      </a:r>
                      <a:endParaRPr sz="1400" u="none" strike="noStrike" cap="none"/>
                    </a:p>
                  </a:txBody>
                  <a:tcPr marL="9525" marR="9525" marT="9525" marB="0" anchor="b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High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 dirty="0"/>
                        <a:t>4</a:t>
                      </a:r>
                      <a:endParaRPr sz="1400" u="none" strike="noStrike" cap="none" dirty="0"/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 dirty="0"/>
                        <a:t>4</a:t>
                      </a:r>
                      <a:endParaRPr sz="1400" u="none" strike="noStrike" cap="none" dirty="0"/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 dirty="0"/>
                        <a:t>4</a:t>
                      </a:r>
                      <a:endParaRPr sz="1400" u="none" strike="noStrike" cap="none" dirty="0"/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 dirty="0"/>
                        <a:t>4</a:t>
                      </a:r>
                      <a:endParaRPr sz="1400" u="none" strike="noStrike" cap="none" dirty="0"/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 dirty="0"/>
                        <a:t>4</a:t>
                      </a:r>
                      <a:endParaRPr sz="1400" u="none" strike="noStrike" cap="none" dirty="0"/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 dirty="0"/>
                        <a:t>20</a:t>
                      </a:r>
                      <a:endParaRPr sz="1400" u="none" strike="noStrike" cap="none" dirty="0"/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 dirty="0"/>
                        <a:t>4</a:t>
                      </a:r>
                      <a:endParaRPr sz="1400" u="none" strike="noStrike" cap="none" dirty="0"/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Medium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6</a:t>
                      </a:r>
                      <a:endParaRPr sz="28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6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9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9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6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Low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2</a:t>
                      </a:r>
                      <a:endParaRPr sz="28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strike="noStrike" cap="none" dirty="0"/>
                        <a:t>2</a:t>
                      </a:r>
                      <a:endParaRPr sz="2800" u="none" strike="noStrike" cap="none" dirty="0"/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1906</Words>
  <Application>Microsoft Macintosh PowerPoint</Application>
  <PresentationFormat>Custom</PresentationFormat>
  <Paragraphs>383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Noto Sans Symbols</vt:lpstr>
      <vt:lpstr>Trebuchet MS</vt:lpstr>
      <vt:lpstr>Fira Sans Light</vt:lpstr>
      <vt:lpstr>Helvetica Neue</vt:lpstr>
      <vt:lpstr>Comic Sans MS</vt:lpstr>
      <vt:lpstr>Calibri</vt:lpstr>
      <vt:lpstr>Fira Sans ExtraLight</vt:lpstr>
      <vt:lpstr>Gill Sans</vt:lpstr>
      <vt:lpstr>Ubuntu Light</vt:lpstr>
      <vt:lpstr>Fira Sans</vt:lpstr>
      <vt:lpstr>Arial</vt:lpstr>
      <vt:lpstr>Courier New</vt:lpstr>
      <vt:lpstr>Simple Light</vt:lpstr>
      <vt:lpstr>Simple Light</vt:lpstr>
      <vt:lpstr>1_Office Theme</vt:lpstr>
      <vt:lpstr>DevSecOps Improvement Update</vt:lpstr>
      <vt:lpstr>DevSecOps Initiative Overview</vt:lpstr>
      <vt:lpstr>DevSecOps Model &amp; Framework</vt:lpstr>
      <vt:lpstr>DevSecOps Epics</vt:lpstr>
      <vt:lpstr>Container Security &amp; Open Source Security - Tools Integration Update  </vt:lpstr>
      <vt:lpstr>DevSecOps - How it all fits</vt:lpstr>
      <vt:lpstr>Epic 3: Open Source Quality &amp; Security #1154 license-scanner updates</vt:lpstr>
      <vt:lpstr>Epic 5: Container Security Tools anchore-cli, AppArmor</vt:lpstr>
      <vt:lpstr>Epic 5: Container Security Tools Anchore-cli, AppArmor</vt:lpstr>
      <vt:lpstr>PowerPoint Presentation</vt:lpstr>
      <vt:lpstr>PowerPoint Presentation</vt:lpstr>
      <vt:lpstr>PowerPoint Presentation</vt:lpstr>
      <vt:lpstr>PowerPoint Presentation</vt:lpstr>
      <vt:lpstr>Epic 3: Open Source Quality &amp; Security #1155 snyk for app scanning</vt:lpstr>
      <vt:lpstr>Epic 3: Open Source Quality &amp; Security #1155 snyk for app scanning</vt:lpstr>
      <vt:lpstr>Epic 3: Open Source Quality &amp; Security #1155 snyk for app scanning</vt:lpstr>
      <vt:lpstr>Epic 3: Open Source Quality &amp; Security #1155 snyk for app scanning</vt:lpstr>
      <vt:lpstr>Epic 3: Open Source Quality &amp; Security Docker-bench-security</vt:lpstr>
      <vt:lpstr>Epic 3: Open Source Quality &amp; Security Docker-bench-security</vt:lpstr>
      <vt:lpstr>Epic 3: Open Source Quality &amp; Security Docker-bench-security</vt:lpstr>
      <vt:lpstr>Epic 3: Open Source Quality &amp; Security AppArmor runtime security</vt:lpstr>
      <vt:lpstr>Challenges / Next Steps</vt:lpstr>
      <vt:lpstr>Thank You  Questions?</vt:lpstr>
      <vt:lpstr>Appendix</vt:lpstr>
      <vt:lpstr>Epic 1: Javascript to Typescript Conversion</vt:lpstr>
      <vt:lpstr>Epic 1: Javascript to Typescript Conversion</vt:lpstr>
      <vt:lpstr>Epic 1: Javascript to Typescript Conversion</vt:lpstr>
      <vt:lpstr>ML OSS: Release Mechanism with Security Checks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DevSecOps Improvement Update</dc:title>
  <dc:creator>Tudor Vedeanu</dc:creator>
  <cp:lastModifiedBy>Lewis Daly</cp:lastModifiedBy>
  <cp:revision>17</cp:revision>
  <dcterms:created xsi:type="dcterms:W3CDTF">2020-01-08T21:13:28Z</dcterms:created>
  <dcterms:modified xsi:type="dcterms:W3CDTF">2020-01-29T06:28:37Z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0x01010028AAC203550B4E40A8ED4C6A11385C01</vt:lpwstr>
  </property>
</Properties>
</file>